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8288000" cy="10287000"/>
  <p:notesSz cx="6858000" cy="9144000"/>
  <p:embeddedFontLst>
    <p:embeddedFont>
      <p:font typeface="Aurora" panose="020B0604020202020204" charset="-128"/>
      <p:regular r:id="rId16"/>
    </p:embeddedFont>
    <p:embeddedFont>
      <p:font typeface="Agrandir Grand" panose="020B0604020202020204" charset="0"/>
      <p:regular r:id="rId17"/>
    </p:embeddedFont>
    <p:embeddedFont>
      <p:font typeface="Canva Sans" panose="020B0604020202020204" charset="0"/>
      <p:regular r:id="rId18"/>
    </p:embeddedFont>
    <p:embeddedFont>
      <p:font typeface="Poppins" panose="00000500000000000000" pitchFamily="2" charset="0"/>
      <p:regular r:id="rId19"/>
    </p:embeddedFont>
    <p:embeddedFont>
      <p:font typeface="Poppins Bold" panose="020B0604020202020204" charset="0"/>
      <p:regular r:id="rId20"/>
    </p:embeddedFont>
    <p:embeddedFont>
      <p:font typeface="Poppins Medium" panose="00000600000000000000" pitchFamily="2" charset="0"/>
      <p:regular r:id="rId21"/>
    </p:embeddedFont>
    <p:embeddedFont>
      <p:font typeface="Poppins Ultra-Bold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9B6BFB-3C0F-4C63-99AE-9CFB6B3198EB}" v="9" dt="2024-07-04T13:02:52.2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81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16.07.2024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What is Thurrock Connect bringing to VCSE in Thurrock</a:t>
            </a:r>
          </a:p>
          <a:p>
            <a:endParaRPr lang="en-US"/>
          </a:p>
          <a:p>
            <a:r>
              <a:rPr lang="en-US"/>
              <a:t>Training in the areas you asked for most</a:t>
            </a:r>
          </a:p>
          <a:p>
            <a:r>
              <a:rPr lang="en-US"/>
              <a:t>Social Media</a:t>
            </a:r>
          </a:p>
          <a:p>
            <a:r>
              <a:rPr lang="en-US"/>
              <a:t>Websites</a:t>
            </a:r>
          </a:p>
          <a:p>
            <a:r>
              <a:rPr lang="en-US"/>
              <a:t>GDPR</a:t>
            </a:r>
          </a:p>
          <a:p>
            <a:endParaRPr lang="en-US"/>
          </a:p>
          <a:p>
            <a:r>
              <a:rPr lang="en-US"/>
              <a:t>A support and advice service</a:t>
            </a:r>
          </a:p>
          <a:p>
            <a:endParaRPr lang="en-US"/>
          </a:p>
          <a:p>
            <a:r>
              <a:rPr lang="en-US"/>
              <a:t>New, faster, better equipment</a:t>
            </a:r>
          </a:p>
          <a:p>
            <a:endParaRPr lang="en-US"/>
          </a:p>
          <a:p>
            <a:r>
              <a:rPr lang="en-US"/>
              <a:t>Funding to overcome connectivity</a:t>
            </a:r>
          </a:p>
          <a:p>
            <a:endParaRPr lang="en-US"/>
          </a:p>
          <a:p>
            <a:r>
              <a:rPr lang="en-US"/>
              <a:t>On the Thurrock CVS website, we have created a bespoke area where you can find everything about Thurrock Connect</a:t>
            </a:r>
          </a:p>
          <a:p>
            <a:endParaRPr lang="en-US"/>
          </a:p>
          <a:p>
            <a:r>
              <a:rPr lang="en-US"/>
              <a:t>We have pages for funding applications and guidance</a:t>
            </a:r>
          </a:p>
          <a:p>
            <a:endParaRPr lang="en-US"/>
          </a:p>
          <a:p>
            <a:r>
              <a:rPr lang="en-US"/>
              <a:t>Training which is searchable and useful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We have commissioned training based on what Thurrock VSCE sector told us they wanted</a:t>
            </a:r>
          </a:p>
          <a:p>
            <a:endParaRPr lang="en-US"/>
          </a:p>
          <a:p>
            <a:r>
              <a:rPr lang="en-US"/>
              <a:t>Using Social Media better</a:t>
            </a:r>
          </a:p>
          <a:p>
            <a:r>
              <a:rPr lang="en-US"/>
              <a:t>Understanding websites</a:t>
            </a:r>
          </a:p>
          <a:p>
            <a:r>
              <a:rPr lang="en-US"/>
              <a:t>GDPR Training etc</a:t>
            </a:r>
          </a:p>
          <a:p>
            <a:endParaRPr lang="en-US"/>
          </a:p>
          <a:p>
            <a:r>
              <a:rPr lang="en-US"/>
              <a:t>But with some organisations with little or no policies in place, we have brought together every resource we could find about how to keep yourself and your organisations safe</a:t>
            </a:r>
          </a:p>
          <a:p>
            <a:endParaRPr lang="en-US"/>
          </a:p>
          <a:p>
            <a:r>
              <a:rPr lang="en-US"/>
              <a:t>How to protect your own but also your clients information</a:t>
            </a:r>
          </a:p>
          <a:p>
            <a:endParaRPr lang="en-US"/>
          </a:p>
          <a:p>
            <a:r>
              <a:rPr lang="en-US"/>
              <a:t>We have templates, example policies and best practice guides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396740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We have commissioned training based on what Thurrock VSCE sector told us they wanted</a:t>
            </a:r>
          </a:p>
          <a:p>
            <a:endParaRPr lang="en-US"/>
          </a:p>
          <a:p>
            <a:r>
              <a:rPr lang="en-US"/>
              <a:t>Using Social Media better</a:t>
            </a:r>
          </a:p>
          <a:p>
            <a:r>
              <a:rPr lang="en-US"/>
              <a:t>Understanding websites</a:t>
            </a:r>
          </a:p>
          <a:p>
            <a:r>
              <a:rPr lang="en-US"/>
              <a:t>GDPR Training etc</a:t>
            </a:r>
          </a:p>
          <a:p>
            <a:endParaRPr lang="en-US"/>
          </a:p>
          <a:p>
            <a:r>
              <a:rPr lang="en-US"/>
              <a:t>But with some organisations with little or no policies in place, we have brought together every resource we could find about how to keep yourself and your organisations safe</a:t>
            </a:r>
          </a:p>
          <a:p>
            <a:endParaRPr lang="en-US"/>
          </a:p>
          <a:p>
            <a:r>
              <a:rPr lang="en-US"/>
              <a:t>How to protect your own but also your clients information</a:t>
            </a:r>
          </a:p>
          <a:p>
            <a:endParaRPr lang="en-US"/>
          </a:p>
          <a:p>
            <a:r>
              <a:rPr lang="en-US"/>
              <a:t>We have templates, example policies and best practice guides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We are commissioning a support and advice service</a:t>
            </a:r>
          </a:p>
          <a:p>
            <a:endParaRPr lang="en-US"/>
          </a:p>
          <a:p>
            <a:r>
              <a:rPr lang="en-US"/>
              <a:t>This will be free to members and will run for a set period of time so if you need help setting up your emails, connecting with remote workers, then this is the support you need.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Applications for Funding opens today.</a:t>
            </a:r>
          </a:p>
          <a:p>
            <a:endParaRPr lang="en-US"/>
          </a:p>
          <a:p>
            <a:r>
              <a:rPr lang="en-US"/>
              <a:t>The website has online applications and we have tried to make them as easy to complete as possible.</a:t>
            </a:r>
          </a:p>
          <a:p>
            <a:endParaRPr lang="en-US"/>
          </a:p>
          <a:p>
            <a:r>
              <a:rPr lang="en-US"/>
              <a:t>We have a list of approved equipment and within your application, you can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Applications for Funding opens today.</a:t>
            </a:r>
          </a:p>
          <a:p>
            <a:endParaRPr lang="en-US"/>
          </a:p>
          <a:p>
            <a:r>
              <a:rPr lang="en-US"/>
              <a:t>The website has online applications and we have tried to make them as easy to complete as possible.</a:t>
            </a:r>
          </a:p>
          <a:p>
            <a:endParaRPr lang="en-US"/>
          </a:p>
          <a:p>
            <a:r>
              <a:rPr lang="en-US"/>
              <a:t>We have a list of approved equipment and within your application, you can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Applications for Funding opens today.</a:t>
            </a:r>
          </a:p>
          <a:p>
            <a:endParaRPr lang="en-US"/>
          </a:p>
          <a:p>
            <a:r>
              <a:rPr lang="en-US"/>
              <a:t>The website has online applications and we have tried to make them as easy to complete as possible.</a:t>
            </a:r>
          </a:p>
          <a:p>
            <a:endParaRPr lang="en-US"/>
          </a:p>
          <a:p>
            <a:r>
              <a:rPr lang="en-US"/>
              <a:t>We have a list of approved equipment and within your application, you can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Applications for Funding opens today.</a:t>
            </a:r>
          </a:p>
          <a:p>
            <a:endParaRPr lang="en-US"/>
          </a:p>
          <a:p>
            <a:r>
              <a:rPr lang="en-US"/>
              <a:t>The website has online applications and we have tried to make them as easy to complete as possible.</a:t>
            </a:r>
          </a:p>
          <a:p>
            <a:endParaRPr lang="en-US"/>
          </a:p>
          <a:p>
            <a:r>
              <a:rPr lang="en-US"/>
              <a:t>We have a list of approved equipment and within your application, you can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hyperlink" Target="http://www.thurrockcvs.org/thurrockconnec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airtable.com/appugpQXcf4hHJc4b/shrtM5w1xWul7SMtH" TargetMode="External"/><Relationship Id="rId3" Type="http://schemas.openxmlformats.org/officeDocument/2006/relationships/image" Target="../media/image18.pn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.png"/><Relationship Id="rId4" Type="http://schemas.openxmlformats.org/officeDocument/2006/relationships/image" Target="../media/image1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thurrockcvs.org/thurrockconnect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1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thurrockcvs.org/thurrockconnect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1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801564" y="5338601"/>
            <a:ext cx="7880636" cy="3919699"/>
          </a:xfrm>
          <a:custGeom>
            <a:avLst/>
            <a:gdLst/>
            <a:ahLst/>
            <a:cxnLst/>
            <a:rect l="l" t="t" r="r" b="b"/>
            <a:pathLst>
              <a:path w="7880636" h="3919699">
                <a:moveTo>
                  <a:pt x="0" y="0"/>
                </a:moveTo>
                <a:lnTo>
                  <a:pt x="7880636" y="0"/>
                </a:lnTo>
                <a:lnTo>
                  <a:pt x="7880636" y="3919699"/>
                </a:lnTo>
                <a:lnTo>
                  <a:pt x="0" y="39196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619" b="-13070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4426426" y="436078"/>
            <a:ext cx="2832874" cy="1511274"/>
          </a:xfrm>
          <a:custGeom>
            <a:avLst/>
            <a:gdLst/>
            <a:ahLst/>
            <a:cxnLst/>
            <a:rect l="l" t="t" r="r" b="b"/>
            <a:pathLst>
              <a:path w="2832874" h="1511274">
                <a:moveTo>
                  <a:pt x="0" y="0"/>
                </a:moveTo>
                <a:lnTo>
                  <a:pt x="2832874" y="0"/>
                </a:lnTo>
                <a:lnTo>
                  <a:pt x="2832874" y="1511275"/>
                </a:lnTo>
                <a:lnTo>
                  <a:pt x="0" y="15112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7391400" y="351514"/>
            <a:ext cx="2876331" cy="1595838"/>
          </a:xfrm>
          <a:custGeom>
            <a:avLst/>
            <a:gdLst/>
            <a:ahLst/>
            <a:cxnLst/>
            <a:rect l="l" t="t" r="r" b="b"/>
            <a:pathLst>
              <a:path w="2876331" h="1595838">
                <a:moveTo>
                  <a:pt x="0" y="0"/>
                </a:moveTo>
                <a:lnTo>
                  <a:pt x="2876331" y="0"/>
                </a:lnTo>
                <a:lnTo>
                  <a:pt x="2876331" y="1595837"/>
                </a:lnTo>
                <a:lnTo>
                  <a:pt x="0" y="15958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028700" y="357379"/>
            <a:ext cx="1668673" cy="1668673"/>
          </a:xfrm>
          <a:custGeom>
            <a:avLst/>
            <a:gdLst/>
            <a:ahLst/>
            <a:cxnLst/>
            <a:rect l="l" t="t" r="r" b="b"/>
            <a:pathLst>
              <a:path w="1668673" h="1668673">
                <a:moveTo>
                  <a:pt x="0" y="0"/>
                </a:moveTo>
                <a:lnTo>
                  <a:pt x="1668673" y="0"/>
                </a:lnTo>
                <a:lnTo>
                  <a:pt x="1668673" y="1668673"/>
                </a:lnTo>
                <a:lnTo>
                  <a:pt x="0" y="166867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-2062572" y="3715173"/>
            <a:ext cx="21608907" cy="1940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45"/>
              </a:lnSpc>
            </a:pPr>
            <a:r>
              <a:rPr lang="en-US" sz="10787">
                <a:solidFill>
                  <a:srgbClr val="1C1F68"/>
                </a:solidFill>
                <a:latin typeface="Agrandir Grand"/>
                <a:ea typeface="Agrandir Grand"/>
                <a:cs typeface="Agrandir Grand"/>
                <a:sym typeface="Agrandir Grand"/>
              </a:rPr>
              <a:t>Thurrock Connect</a:t>
            </a:r>
          </a:p>
        </p:txBody>
      </p:sp>
      <p:sp>
        <p:nvSpPr>
          <p:cNvPr id="8" name="AutoShape 8"/>
          <p:cNvSpPr/>
          <p:nvPr/>
        </p:nvSpPr>
        <p:spPr>
          <a:xfrm>
            <a:off x="833926" y="2248992"/>
            <a:ext cx="16986397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66471" y="2438540"/>
            <a:ext cx="1119874" cy="1119874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1F68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7028021" y="7005876"/>
            <a:ext cx="923961" cy="915876"/>
          </a:xfrm>
          <a:custGeom>
            <a:avLst/>
            <a:gdLst/>
            <a:ahLst/>
            <a:cxnLst/>
            <a:rect l="l" t="t" r="r" b="b"/>
            <a:pathLst>
              <a:path w="923961" h="915876">
                <a:moveTo>
                  <a:pt x="0" y="0"/>
                </a:moveTo>
                <a:lnTo>
                  <a:pt x="923961" y="0"/>
                </a:lnTo>
                <a:lnTo>
                  <a:pt x="923961" y="915876"/>
                </a:lnTo>
                <a:lnTo>
                  <a:pt x="0" y="9158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3011889" y="568382"/>
            <a:ext cx="12264221" cy="1194203"/>
            <a:chOff x="0" y="0"/>
            <a:chExt cx="16352295" cy="1592270"/>
          </a:xfrm>
        </p:grpSpPr>
        <p:sp>
          <p:nvSpPr>
            <p:cNvPr id="7" name="Freeform 7"/>
            <p:cNvSpPr/>
            <p:nvPr/>
          </p:nvSpPr>
          <p:spPr>
            <a:xfrm>
              <a:off x="6575501" y="0"/>
              <a:ext cx="3201293" cy="1592270"/>
            </a:xfrm>
            <a:custGeom>
              <a:avLst/>
              <a:gdLst/>
              <a:ahLst/>
              <a:cxnLst/>
              <a:rect l="l" t="t" r="r" b="b"/>
              <a:pathLst>
                <a:path w="3201293" h="1592270">
                  <a:moveTo>
                    <a:pt x="0" y="0"/>
                  </a:moveTo>
                  <a:lnTo>
                    <a:pt x="3201293" y="0"/>
                  </a:lnTo>
                  <a:lnTo>
                    <a:pt x="3201293" y="1592270"/>
                  </a:lnTo>
                  <a:lnTo>
                    <a:pt x="0" y="15922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08619" b="-130708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99"/>
              <a:ext cx="16352295" cy="14114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347"/>
                </a:lnSpc>
              </a:pPr>
              <a:r>
                <a:rPr lang="en-US" sz="6122">
                  <a:solidFill>
                    <a:srgbClr val="1C1F68"/>
                  </a:solidFill>
                  <a:latin typeface="Agrandir Grand"/>
                  <a:ea typeface="Agrandir Grand"/>
                  <a:cs typeface="Agrandir Grand"/>
                  <a:sym typeface="Agrandir Grand"/>
                </a:rPr>
                <a:t>Thurrock         Connect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607080" y="4048604"/>
            <a:ext cx="13106352" cy="671252"/>
            <a:chOff x="0" y="0"/>
            <a:chExt cx="3451879" cy="17679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451879" cy="176791"/>
            </a:xfrm>
            <a:custGeom>
              <a:avLst/>
              <a:gdLst/>
              <a:ahLst/>
              <a:cxnLst/>
              <a:rect l="l" t="t" r="r" b="b"/>
              <a:pathLst>
                <a:path w="3451879" h="176791">
                  <a:moveTo>
                    <a:pt x="0" y="0"/>
                  </a:moveTo>
                  <a:lnTo>
                    <a:pt x="3451879" y="0"/>
                  </a:lnTo>
                  <a:lnTo>
                    <a:pt x="3451879" y="176791"/>
                  </a:lnTo>
                  <a:lnTo>
                    <a:pt x="0" y="176791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3451879" cy="2339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Application Tips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4205680" y="2582552"/>
            <a:ext cx="9351578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1C1F68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Funding for Equipment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607080" y="5158006"/>
            <a:ext cx="12982658" cy="4162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5" lvl="1" indent="-323848" algn="l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1C1F68"/>
                </a:solidFill>
                <a:latin typeface="Canva Sans"/>
                <a:ea typeface="Canva Sans"/>
                <a:cs typeface="Canva Sans"/>
                <a:sym typeface="Canva Sans"/>
              </a:rPr>
              <a:t>show how the funding will improve your support to clients/communities</a:t>
            </a:r>
          </a:p>
          <a:p>
            <a:pPr marL="647695" lvl="1" indent="-323848" algn="l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1C1F68"/>
                </a:solidFill>
                <a:latin typeface="Canva Sans"/>
                <a:ea typeface="Canva Sans"/>
                <a:cs typeface="Canva Sans"/>
                <a:sym typeface="Canva Sans"/>
              </a:rPr>
              <a:t>show how you will be able to help people without digital access</a:t>
            </a:r>
          </a:p>
          <a:p>
            <a:pPr marL="647695" lvl="1" indent="-323848" algn="l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1C1F68"/>
                </a:solidFill>
                <a:latin typeface="Canva Sans"/>
                <a:ea typeface="Canva Sans"/>
                <a:cs typeface="Canva Sans"/>
                <a:sym typeface="Canva Sans"/>
              </a:rPr>
              <a:t>give examples of increase processes or productivity</a:t>
            </a:r>
          </a:p>
          <a:p>
            <a:pPr marL="647695" lvl="1" indent="-323848" algn="l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1C1F68"/>
                </a:solidFill>
                <a:latin typeface="Canva Sans"/>
                <a:ea typeface="Canva Sans"/>
                <a:cs typeface="Canva Sans"/>
                <a:sym typeface="Canva Sans"/>
              </a:rPr>
              <a:t>give examples of how this will help your work in the future</a:t>
            </a:r>
          </a:p>
          <a:p>
            <a:pPr marL="647695" lvl="1" indent="-323848" algn="l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1C1F68"/>
                </a:solidFill>
                <a:latin typeface="Canva Sans"/>
                <a:ea typeface="Canva Sans"/>
                <a:cs typeface="Canva Sans"/>
                <a:sym typeface="Canva Sans"/>
              </a:rPr>
              <a:t>explain how the equipment will impact on staff/volunteers</a:t>
            </a:r>
          </a:p>
          <a:p>
            <a:pPr algn="l">
              <a:lnSpc>
                <a:spcPts val="4199"/>
              </a:lnSpc>
            </a:pPr>
            <a:endParaRPr lang="en-US" sz="2999">
              <a:solidFill>
                <a:srgbClr val="1C1F68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4199"/>
              </a:lnSpc>
            </a:pPr>
            <a:r>
              <a:rPr lang="en-US" sz="2999">
                <a:solidFill>
                  <a:srgbClr val="1C1F68"/>
                </a:solidFill>
                <a:latin typeface="Canva Sans"/>
                <a:ea typeface="Canva Sans"/>
                <a:cs typeface="Canva Sans"/>
                <a:sym typeface="Canva Sans"/>
              </a:rPr>
              <a:t>Read guidance!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3010730" y="2560506"/>
            <a:ext cx="4248570" cy="3086100"/>
            <a:chOff x="0" y="0"/>
            <a:chExt cx="1118965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118965" cy="812800"/>
            </a:xfrm>
            <a:custGeom>
              <a:avLst/>
              <a:gdLst/>
              <a:ahLst/>
              <a:cxnLst/>
              <a:rect l="l" t="t" r="r" b="b"/>
              <a:pathLst>
                <a:path w="1118965" h="812800">
                  <a:moveTo>
                    <a:pt x="0" y="0"/>
                  </a:moveTo>
                  <a:lnTo>
                    <a:pt x="1118965" y="0"/>
                  </a:lnTo>
                  <a:lnTo>
                    <a:pt x="111896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57150"/>
              <a:ext cx="1118965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r>
                <a:rPr lang="en-US" sz="25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Match Funding </a:t>
              </a:r>
            </a:p>
            <a:p>
              <a:pPr algn="ctr">
                <a:lnSpc>
                  <a:spcPts val="3639"/>
                </a:lnSpc>
              </a:pPr>
              <a:endParaRPr lang="en-US" sz="25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endParaRPr>
            </a:p>
            <a:p>
              <a:pPr algn="l">
                <a:lnSpc>
                  <a:spcPts val="3639"/>
                </a:lnSpc>
              </a:pPr>
              <a:r>
                <a:rPr lang="en-US" sz="25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   Under £25K     = 5%</a:t>
              </a:r>
            </a:p>
            <a:p>
              <a:pPr algn="l">
                <a:lnSpc>
                  <a:spcPts val="3639"/>
                </a:lnSpc>
              </a:pPr>
              <a:r>
                <a:rPr lang="en-US" sz="25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   £25-50k            = 10%</a:t>
              </a:r>
            </a:p>
            <a:p>
              <a:pPr algn="l">
                <a:lnSpc>
                  <a:spcPts val="3639"/>
                </a:lnSpc>
              </a:pPr>
              <a:r>
                <a:rPr lang="en-US" sz="25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   £50-75k            = 15%</a:t>
              </a:r>
            </a:p>
            <a:p>
              <a:pPr algn="l">
                <a:lnSpc>
                  <a:spcPts val="3639"/>
                </a:lnSpc>
              </a:pPr>
              <a:r>
                <a:rPr lang="en-US" sz="25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   Over 75k           = 20%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66471" y="2438540"/>
            <a:ext cx="1119874" cy="1119874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1F68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7028021" y="7005876"/>
            <a:ext cx="923961" cy="915876"/>
          </a:xfrm>
          <a:custGeom>
            <a:avLst/>
            <a:gdLst/>
            <a:ahLst/>
            <a:cxnLst/>
            <a:rect l="l" t="t" r="r" b="b"/>
            <a:pathLst>
              <a:path w="923961" h="915876">
                <a:moveTo>
                  <a:pt x="0" y="0"/>
                </a:moveTo>
                <a:lnTo>
                  <a:pt x="923961" y="0"/>
                </a:lnTo>
                <a:lnTo>
                  <a:pt x="923961" y="915876"/>
                </a:lnTo>
                <a:lnTo>
                  <a:pt x="0" y="9158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3011889" y="568382"/>
            <a:ext cx="12264221" cy="1194203"/>
            <a:chOff x="0" y="0"/>
            <a:chExt cx="16352295" cy="1592270"/>
          </a:xfrm>
        </p:grpSpPr>
        <p:sp>
          <p:nvSpPr>
            <p:cNvPr id="7" name="Freeform 7"/>
            <p:cNvSpPr/>
            <p:nvPr/>
          </p:nvSpPr>
          <p:spPr>
            <a:xfrm>
              <a:off x="6575501" y="0"/>
              <a:ext cx="3201293" cy="1592270"/>
            </a:xfrm>
            <a:custGeom>
              <a:avLst/>
              <a:gdLst/>
              <a:ahLst/>
              <a:cxnLst/>
              <a:rect l="l" t="t" r="r" b="b"/>
              <a:pathLst>
                <a:path w="3201293" h="1592270">
                  <a:moveTo>
                    <a:pt x="0" y="0"/>
                  </a:moveTo>
                  <a:lnTo>
                    <a:pt x="3201293" y="0"/>
                  </a:lnTo>
                  <a:lnTo>
                    <a:pt x="3201293" y="1592270"/>
                  </a:lnTo>
                  <a:lnTo>
                    <a:pt x="0" y="15922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08619" b="-130708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99"/>
              <a:ext cx="16352295" cy="14114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347"/>
                </a:lnSpc>
              </a:pPr>
              <a:r>
                <a:rPr lang="en-US" sz="6122">
                  <a:solidFill>
                    <a:srgbClr val="1C1F68"/>
                  </a:solidFill>
                  <a:latin typeface="Agrandir Grand"/>
                  <a:ea typeface="Agrandir Grand"/>
                  <a:cs typeface="Agrandir Grand"/>
                  <a:sym typeface="Agrandir Grand"/>
                </a:rPr>
                <a:t>Thurrock         Connect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623004" y="3661370"/>
            <a:ext cx="6147457" cy="671252"/>
            <a:chOff x="0" y="0"/>
            <a:chExt cx="1619083" cy="17679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619083" cy="176791"/>
            </a:xfrm>
            <a:custGeom>
              <a:avLst/>
              <a:gdLst/>
              <a:ahLst/>
              <a:cxnLst/>
              <a:rect l="l" t="t" r="r" b="b"/>
              <a:pathLst>
                <a:path w="1619083" h="176791">
                  <a:moveTo>
                    <a:pt x="0" y="0"/>
                  </a:moveTo>
                  <a:lnTo>
                    <a:pt x="1619083" y="0"/>
                  </a:lnTo>
                  <a:lnTo>
                    <a:pt x="1619083" y="176791"/>
                  </a:lnTo>
                  <a:lnTo>
                    <a:pt x="0" y="176791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1619083" cy="2339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What will funding cover?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4205680" y="2582552"/>
            <a:ext cx="9351578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1C1F68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Funding for Connectivity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623004" y="4520440"/>
            <a:ext cx="6676657" cy="2590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5" lvl="1" indent="-323848" algn="l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1C1F68"/>
                </a:solidFill>
                <a:latin typeface="Canva Sans"/>
                <a:ea typeface="Canva Sans"/>
                <a:cs typeface="Canva Sans"/>
                <a:sym typeface="Canva Sans"/>
              </a:rPr>
              <a:t>Capital funds for laying/installing internet provision</a:t>
            </a:r>
          </a:p>
          <a:p>
            <a:pPr marL="647695" lvl="1" indent="-323848" algn="l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1C1F68"/>
                </a:solidFill>
                <a:latin typeface="Canva Sans"/>
                <a:ea typeface="Canva Sans"/>
                <a:cs typeface="Canva Sans"/>
                <a:sym typeface="Canva Sans"/>
              </a:rPr>
              <a:t>Making good following work</a:t>
            </a:r>
          </a:p>
          <a:p>
            <a:pPr algn="l">
              <a:lnSpc>
                <a:spcPts val="4199"/>
              </a:lnSpc>
            </a:pPr>
            <a:endParaRPr lang="en-US" sz="2999">
              <a:solidFill>
                <a:srgbClr val="1C1F68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842333" y="8038930"/>
            <a:ext cx="6676657" cy="1543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5" lvl="1" indent="-323848" algn="l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1C1F68"/>
                </a:solidFill>
                <a:latin typeface="Canva Sans"/>
                <a:ea typeface="Canva Sans"/>
                <a:cs typeface="Canva Sans"/>
                <a:sym typeface="Canva Sans"/>
              </a:rPr>
              <a:t>Retrospective spends</a:t>
            </a:r>
          </a:p>
          <a:p>
            <a:pPr marL="647695" lvl="1" indent="-323848" algn="l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1C1F68"/>
                </a:solidFill>
                <a:latin typeface="Canva Sans"/>
                <a:ea typeface="Canva Sans"/>
                <a:cs typeface="Canva Sans"/>
                <a:sym typeface="Canva Sans"/>
              </a:rPr>
              <a:t>Internet provider costs</a:t>
            </a:r>
          </a:p>
          <a:p>
            <a:pPr marL="647695" lvl="1" indent="-323848" algn="l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1C1F68"/>
                </a:solidFill>
                <a:latin typeface="Canva Sans"/>
                <a:ea typeface="Canva Sans"/>
                <a:cs typeface="Canva Sans"/>
                <a:sym typeface="Canva Sans"/>
              </a:rPr>
              <a:t>Routine maintenance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351734" y="4520440"/>
            <a:ext cx="7326666" cy="2657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47695" lvl="1" indent="-323848" algn="l">
              <a:lnSpc>
                <a:spcPts val="4199"/>
              </a:lnSpc>
              <a:buFont typeface="Arial"/>
              <a:buChar char="•"/>
            </a:pPr>
            <a:r>
              <a:rPr lang="en-US" sz="2999" dirty="0">
                <a:solidFill>
                  <a:srgbClr val="1C1F68"/>
                </a:solidFill>
                <a:latin typeface="Canva Sans"/>
                <a:ea typeface="Canva Sans"/>
                <a:cs typeface="Canva Sans"/>
                <a:sym typeface="Canva Sans"/>
              </a:rPr>
              <a:t>Initial Expression of Interest</a:t>
            </a:r>
          </a:p>
          <a:p>
            <a:pPr marL="647695" lvl="1" indent="-323848" algn="l">
              <a:lnSpc>
                <a:spcPts val="4199"/>
              </a:lnSpc>
              <a:buFont typeface="Arial"/>
              <a:buChar char="•"/>
            </a:pPr>
            <a:r>
              <a:rPr lang="en-US" sz="2999" dirty="0">
                <a:solidFill>
                  <a:srgbClr val="1C1F68"/>
                </a:solidFill>
                <a:latin typeface="Canva Sans"/>
                <a:ea typeface="Canva Sans"/>
                <a:cs typeface="Canva Sans"/>
                <a:sym typeface="Canva Sans"/>
              </a:rPr>
              <a:t>At least 2 quotes/estimates for work</a:t>
            </a:r>
          </a:p>
          <a:p>
            <a:pPr marL="647695" lvl="1" indent="-323848" algn="l">
              <a:lnSpc>
                <a:spcPts val="4199"/>
              </a:lnSpc>
              <a:buFont typeface="Arial"/>
              <a:buChar char="•"/>
            </a:pPr>
            <a:r>
              <a:rPr lang="en-US" sz="2999" dirty="0">
                <a:solidFill>
                  <a:srgbClr val="1C1F68"/>
                </a:solidFill>
                <a:latin typeface="Canva Sans"/>
                <a:ea typeface="Canva Sans"/>
                <a:cs typeface="Canva Sans"/>
                <a:sym typeface="Canva Sans"/>
              </a:rPr>
              <a:t>No retrospective work</a:t>
            </a:r>
          </a:p>
          <a:p>
            <a:pPr marL="647695" lvl="1" indent="-323848" algn="l">
              <a:lnSpc>
                <a:spcPts val="4199"/>
              </a:lnSpc>
              <a:buFont typeface="Arial"/>
              <a:buChar char="•"/>
            </a:pPr>
            <a:r>
              <a:rPr lang="en-US" sz="2999" dirty="0">
                <a:solidFill>
                  <a:srgbClr val="1C1F68"/>
                </a:solidFill>
                <a:latin typeface="Canva Sans"/>
                <a:ea typeface="Canva Sans"/>
                <a:cs typeface="Canva Sans"/>
                <a:sym typeface="Canva Sans"/>
              </a:rPr>
              <a:t>At least 2 years left on lease</a:t>
            </a:r>
          </a:p>
          <a:p>
            <a:pPr algn="l">
              <a:lnSpc>
                <a:spcPts val="4199"/>
              </a:lnSpc>
            </a:pPr>
            <a:endParaRPr lang="en-US" sz="2999" dirty="0">
              <a:solidFill>
                <a:srgbClr val="1C1F68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2623004" y="7177178"/>
            <a:ext cx="6147457" cy="671252"/>
            <a:chOff x="0" y="0"/>
            <a:chExt cx="1619083" cy="17679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619083" cy="176791"/>
            </a:xfrm>
            <a:custGeom>
              <a:avLst/>
              <a:gdLst/>
              <a:ahLst/>
              <a:cxnLst/>
              <a:rect l="l" t="t" r="r" b="b"/>
              <a:pathLst>
                <a:path w="1619083" h="176791">
                  <a:moveTo>
                    <a:pt x="0" y="0"/>
                  </a:moveTo>
                  <a:lnTo>
                    <a:pt x="1619083" y="0"/>
                  </a:lnTo>
                  <a:lnTo>
                    <a:pt x="1619083" y="176791"/>
                  </a:lnTo>
                  <a:lnTo>
                    <a:pt x="0" y="176791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57150"/>
              <a:ext cx="1619083" cy="2339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What will funding not cover?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0351734" y="3661370"/>
            <a:ext cx="6147457" cy="671252"/>
            <a:chOff x="0" y="0"/>
            <a:chExt cx="1619083" cy="176791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619083" cy="176791"/>
            </a:xfrm>
            <a:custGeom>
              <a:avLst/>
              <a:gdLst/>
              <a:ahLst/>
              <a:cxnLst/>
              <a:rect l="l" t="t" r="r" b="b"/>
              <a:pathLst>
                <a:path w="1619083" h="176791">
                  <a:moveTo>
                    <a:pt x="0" y="0"/>
                  </a:moveTo>
                  <a:lnTo>
                    <a:pt x="1619083" y="0"/>
                  </a:lnTo>
                  <a:lnTo>
                    <a:pt x="1619083" y="176791"/>
                  </a:lnTo>
                  <a:lnTo>
                    <a:pt x="0" y="176791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57150"/>
              <a:ext cx="1619083" cy="2339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Criteria?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0351734" y="7177178"/>
            <a:ext cx="6147457" cy="671252"/>
            <a:chOff x="0" y="0"/>
            <a:chExt cx="1619083" cy="176791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619083" cy="176791"/>
            </a:xfrm>
            <a:custGeom>
              <a:avLst/>
              <a:gdLst/>
              <a:ahLst/>
              <a:cxnLst/>
              <a:rect l="l" t="t" r="r" b="b"/>
              <a:pathLst>
                <a:path w="1619083" h="176791">
                  <a:moveTo>
                    <a:pt x="0" y="0"/>
                  </a:moveTo>
                  <a:lnTo>
                    <a:pt x="1619083" y="0"/>
                  </a:lnTo>
                  <a:lnTo>
                    <a:pt x="1619083" y="176791"/>
                  </a:lnTo>
                  <a:lnTo>
                    <a:pt x="0" y="176791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57150"/>
              <a:ext cx="1619083" cy="2339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Application Tips</a:t>
              </a:r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10472285" y="8038930"/>
            <a:ext cx="6676657" cy="1543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5" lvl="1" indent="-323848" algn="l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1C1F68"/>
                </a:solidFill>
                <a:latin typeface="Canva Sans"/>
                <a:ea typeface="Canva Sans"/>
                <a:cs typeface="Canva Sans"/>
                <a:sym typeface="Canva Sans"/>
              </a:rPr>
              <a:t>Better support to clients</a:t>
            </a:r>
          </a:p>
          <a:p>
            <a:pPr marL="647695" lvl="1" indent="-323848" algn="l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1C1F68"/>
                </a:solidFill>
                <a:latin typeface="Canva Sans"/>
                <a:ea typeface="Canva Sans"/>
                <a:cs typeface="Canva Sans"/>
                <a:sym typeface="Canva Sans"/>
              </a:rPr>
              <a:t>Share with local community</a:t>
            </a:r>
          </a:p>
          <a:p>
            <a:pPr algn="l">
              <a:lnSpc>
                <a:spcPts val="4199"/>
              </a:lnSpc>
            </a:pPr>
            <a:endParaRPr lang="en-US" sz="2999">
              <a:solidFill>
                <a:srgbClr val="1C1F68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66471" y="2438540"/>
            <a:ext cx="1119874" cy="1119874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1F68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7028021" y="7005876"/>
            <a:ext cx="923961" cy="915876"/>
          </a:xfrm>
          <a:custGeom>
            <a:avLst/>
            <a:gdLst/>
            <a:ahLst/>
            <a:cxnLst/>
            <a:rect l="l" t="t" r="r" b="b"/>
            <a:pathLst>
              <a:path w="923961" h="915876">
                <a:moveTo>
                  <a:pt x="0" y="0"/>
                </a:moveTo>
                <a:lnTo>
                  <a:pt x="923961" y="0"/>
                </a:lnTo>
                <a:lnTo>
                  <a:pt x="923961" y="915876"/>
                </a:lnTo>
                <a:lnTo>
                  <a:pt x="0" y="9158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3011889" y="568382"/>
            <a:ext cx="12264221" cy="1194203"/>
            <a:chOff x="0" y="0"/>
            <a:chExt cx="16352295" cy="1592270"/>
          </a:xfrm>
        </p:grpSpPr>
        <p:sp>
          <p:nvSpPr>
            <p:cNvPr id="7" name="Freeform 7"/>
            <p:cNvSpPr/>
            <p:nvPr/>
          </p:nvSpPr>
          <p:spPr>
            <a:xfrm>
              <a:off x="6575501" y="0"/>
              <a:ext cx="3201293" cy="1592270"/>
            </a:xfrm>
            <a:custGeom>
              <a:avLst/>
              <a:gdLst/>
              <a:ahLst/>
              <a:cxnLst/>
              <a:rect l="l" t="t" r="r" b="b"/>
              <a:pathLst>
                <a:path w="3201293" h="1592270">
                  <a:moveTo>
                    <a:pt x="0" y="0"/>
                  </a:moveTo>
                  <a:lnTo>
                    <a:pt x="3201293" y="0"/>
                  </a:lnTo>
                  <a:lnTo>
                    <a:pt x="3201293" y="1592270"/>
                  </a:lnTo>
                  <a:lnTo>
                    <a:pt x="0" y="15922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08619" b="-130708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99"/>
              <a:ext cx="16352295" cy="14114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347"/>
                </a:lnSpc>
              </a:pPr>
              <a:r>
                <a:rPr lang="en-US" sz="6122">
                  <a:solidFill>
                    <a:srgbClr val="1C1F68"/>
                  </a:solidFill>
                  <a:latin typeface="Agrandir Grand"/>
                  <a:ea typeface="Agrandir Grand"/>
                  <a:cs typeface="Agrandir Grand"/>
                  <a:sym typeface="Agrandir Grand"/>
                </a:rPr>
                <a:t>Thurrock         Connect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607080" y="4048604"/>
            <a:ext cx="13106352" cy="671252"/>
            <a:chOff x="0" y="0"/>
            <a:chExt cx="3451879" cy="17679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451879" cy="176791"/>
            </a:xfrm>
            <a:custGeom>
              <a:avLst/>
              <a:gdLst/>
              <a:ahLst/>
              <a:cxnLst/>
              <a:rect l="l" t="t" r="r" b="b"/>
              <a:pathLst>
                <a:path w="3451879" h="176791">
                  <a:moveTo>
                    <a:pt x="0" y="0"/>
                  </a:moveTo>
                  <a:lnTo>
                    <a:pt x="3451879" y="0"/>
                  </a:lnTo>
                  <a:lnTo>
                    <a:pt x="3451879" y="176791"/>
                  </a:lnTo>
                  <a:lnTo>
                    <a:pt x="0" y="176791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3451879" cy="2339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Expression of Interest Tips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010730" y="2560506"/>
            <a:ext cx="4248570" cy="3330031"/>
            <a:chOff x="0" y="0"/>
            <a:chExt cx="1118965" cy="87704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18965" cy="877045"/>
            </a:xfrm>
            <a:custGeom>
              <a:avLst/>
              <a:gdLst/>
              <a:ahLst/>
              <a:cxnLst/>
              <a:rect l="l" t="t" r="r" b="b"/>
              <a:pathLst>
                <a:path w="1118965" h="877045">
                  <a:moveTo>
                    <a:pt x="0" y="0"/>
                  </a:moveTo>
                  <a:lnTo>
                    <a:pt x="1118965" y="0"/>
                  </a:lnTo>
                  <a:lnTo>
                    <a:pt x="1118965" y="877045"/>
                  </a:lnTo>
                  <a:lnTo>
                    <a:pt x="0" y="877045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1118965" cy="9341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r>
                <a:rPr lang="en-US" sz="25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Eg: EOI</a:t>
              </a:r>
            </a:p>
            <a:p>
              <a:pPr algn="ctr">
                <a:lnSpc>
                  <a:spcPts val="3639"/>
                </a:lnSpc>
              </a:pPr>
              <a:endParaRPr lang="en-US" sz="25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endParaRPr>
            </a:p>
            <a:p>
              <a:pPr algn="ctr">
                <a:lnSpc>
                  <a:spcPts val="3639"/>
                </a:lnSpc>
              </a:pPr>
              <a:r>
                <a:rPr lang="en-US" sz="25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Total cost = £7,000</a:t>
              </a:r>
            </a:p>
            <a:p>
              <a:pPr algn="ctr">
                <a:lnSpc>
                  <a:spcPts val="3639"/>
                </a:lnSpc>
              </a:pPr>
              <a:endParaRPr lang="en-US" sz="25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endParaRPr>
            </a:p>
            <a:p>
              <a:pPr algn="ctr">
                <a:lnSpc>
                  <a:spcPts val="3639"/>
                </a:lnSpc>
              </a:pPr>
              <a:r>
                <a:rPr lang="en-US" sz="25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Application = £5600</a:t>
              </a:r>
            </a:p>
            <a:p>
              <a:pPr algn="ctr">
                <a:lnSpc>
                  <a:spcPts val="3639"/>
                </a:lnSpc>
              </a:pPr>
              <a:endParaRPr lang="en-US" sz="25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endParaRPr>
            </a:p>
            <a:p>
              <a:pPr algn="ctr">
                <a:lnSpc>
                  <a:spcPts val="3639"/>
                </a:lnSpc>
              </a:pPr>
              <a:r>
                <a:rPr lang="en-US" sz="25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Contribution = £1400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4205680" y="2582552"/>
            <a:ext cx="9351578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1C1F68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Funding for Connectivity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607080" y="5158006"/>
            <a:ext cx="12982658" cy="4686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5" lvl="1" indent="-323848" algn="l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1C1F68"/>
                </a:solidFill>
                <a:latin typeface="Canva Sans"/>
                <a:ea typeface="Canva Sans"/>
                <a:cs typeface="Canva Sans"/>
                <a:sym typeface="Canva Sans"/>
              </a:rPr>
              <a:t>Maximum application of £8,000</a:t>
            </a:r>
          </a:p>
          <a:p>
            <a:pPr marL="647695" lvl="1" indent="-323848" algn="l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1C1F68"/>
                </a:solidFill>
                <a:latin typeface="Canva Sans"/>
                <a:ea typeface="Canva Sans"/>
                <a:cs typeface="Canva Sans"/>
                <a:sym typeface="Canva Sans"/>
              </a:rPr>
              <a:t>Physical building enhancements</a:t>
            </a:r>
          </a:p>
          <a:p>
            <a:pPr marL="647695" lvl="1" indent="-323848" algn="l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1C1F68"/>
                </a:solidFill>
                <a:latin typeface="Canva Sans"/>
                <a:ea typeface="Canva Sans"/>
                <a:cs typeface="Canva Sans"/>
                <a:sym typeface="Canva Sans"/>
              </a:rPr>
              <a:t>20% contribution / match funding</a:t>
            </a:r>
          </a:p>
          <a:p>
            <a:pPr marL="647695" lvl="1" indent="-323848" algn="l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1C1F68"/>
                </a:solidFill>
                <a:latin typeface="Canva Sans"/>
                <a:ea typeface="Canva Sans"/>
                <a:cs typeface="Canva Sans"/>
                <a:sym typeface="Canva Sans"/>
              </a:rPr>
              <a:t>Read Guidance</a:t>
            </a:r>
          </a:p>
          <a:p>
            <a:pPr algn="l">
              <a:lnSpc>
                <a:spcPts val="4199"/>
              </a:lnSpc>
            </a:pPr>
            <a:endParaRPr lang="en-US" sz="2999">
              <a:solidFill>
                <a:srgbClr val="1C1F68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4199"/>
              </a:lnSpc>
            </a:pPr>
            <a:r>
              <a:rPr lang="en-US" sz="2999">
                <a:solidFill>
                  <a:srgbClr val="1C1F68"/>
                </a:solidFill>
                <a:latin typeface="Canva Sans"/>
                <a:ea typeface="Canva Sans"/>
                <a:cs typeface="Canva Sans"/>
                <a:sym typeface="Canva Sans"/>
              </a:rPr>
              <a:t>Eg:</a:t>
            </a:r>
          </a:p>
          <a:p>
            <a:pPr marL="647695" lvl="1" indent="-323848" algn="l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1C1F68"/>
                </a:solidFill>
                <a:latin typeface="Canva Sans"/>
                <a:ea typeface="Canva Sans"/>
                <a:cs typeface="Canva Sans"/>
                <a:sym typeface="Canva Sans"/>
              </a:rPr>
              <a:t>Installation of fibre optic / mobile broadband / satellite internet</a:t>
            </a:r>
          </a:p>
          <a:p>
            <a:pPr marL="647695" lvl="1" indent="-323848" algn="l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1C1F68"/>
                </a:solidFill>
                <a:latin typeface="Canva Sans"/>
                <a:ea typeface="Canva Sans"/>
                <a:cs typeface="Canva Sans"/>
                <a:sym typeface="Canva Sans"/>
              </a:rPr>
              <a:t>Laying cable to improve building WiFi</a:t>
            </a:r>
          </a:p>
          <a:p>
            <a:pPr marL="647695" lvl="1" indent="-323848" algn="l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1C1F68"/>
                </a:solidFill>
                <a:latin typeface="Canva Sans"/>
                <a:ea typeface="Canva Sans"/>
                <a:cs typeface="Canva Sans"/>
                <a:sym typeface="Canva Sans"/>
              </a:rPr>
              <a:t>Repairs following work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33926" y="3665705"/>
            <a:ext cx="7880636" cy="3919699"/>
          </a:xfrm>
          <a:custGeom>
            <a:avLst/>
            <a:gdLst/>
            <a:ahLst/>
            <a:cxnLst/>
            <a:rect l="l" t="t" r="r" b="b"/>
            <a:pathLst>
              <a:path w="7880636" h="3919699">
                <a:moveTo>
                  <a:pt x="0" y="0"/>
                </a:moveTo>
                <a:lnTo>
                  <a:pt x="7880636" y="0"/>
                </a:lnTo>
                <a:lnTo>
                  <a:pt x="7880636" y="3919699"/>
                </a:lnTo>
                <a:lnTo>
                  <a:pt x="0" y="39196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619" b="-13070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4695757" y="436886"/>
            <a:ext cx="2857570" cy="1509660"/>
          </a:xfrm>
          <a:custGeom>
            <a:avLst/>
            <a:gdLst/>
            <a:ahLst/>
            <a:cxnLst/>
            <a:rect l="l" t="t" r="r" b="b"/>
            <a:pathLst>
              <a:path w="2857570" h="1509660">
                <a:moveTo>
                  <a:pt x="0" y="0"/>
                </a:moveTo>
                <a:lnTo>
                  <a:pt x="2857570" y="0"/>
                </a:lnTo>
                <a:lnTo>
                  <a:pt x="2857570" y="1509659"/>
                </a:lnTo>
                <a:lnTo>
                  <a:pt x="0" y="15096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4426426" y="436078"/>
            <a:ext cx="2832874" cy="1511274"/>
          </a:xfrm>
          <a:custGeom>
            <a:avLst/>
            <a:gdLst/>
            <a:ahLst/>
            <a:cxnLst/>
            <a:rect l="l" t="t" r="r" b="b"/>
            <a:pathLst>
              <a:path w="2832874" h="1511274">
                <a:moveTo>
                  <a:pt x="0" y="0"/>
                </a:moveTo>
                <a:lnTo>
                  <a:pt x="2832874" y="0"/>
                </a:lnTo>
                <a:lnTo>
                  <a:pt x="2832874" y="1511275"/>
                </a:lnTo>
                <a:lnTo>
                  <a:pt x="0" y="15112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9551711" y="393797"/>
            <a:ext cx="2876331" cy="1595838"/>
          </a:xfrm>
          <a:custGeom>
            <a:avLst/>
            <a:gdLst/>
            <a:ahLst/>
            <a:cxnLst/>
            <a:rect l="l" t="t" r="r" b="b"/>
            <a:pathLst>
              <a:path w="2876331" h="1595838">
                <a:moveTo>
                  <a:pt x="0" y="0"/>
                </a:moveTo>
                <a:lnTo>
                  <a:pt x="2876331" y="0"/>
                </a:lnTo>
                <a:lnTo>
                  <a:pt x="2876331" y="1595837"/>
                </a:lnTo>
                <a:lnTo>
                  <a:pt x="0" y="159583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028700" y="357379"/>
            <a:ext cx="1668673" cy="1668673"/>
          </a:xfrm>
          <a:custGeom>
            <a:avLst/>
            <a:gdLst/>
            <a:ahLst/>
            <a:cxnLst/>
            <a:rect l="l" t="t" r="r" b="b"/>
            <a:pathLst>
              <a:path w="1668673" h="1668673">
                <a:moveTo>
                  <a:pt x="0" y="0"/>
                </a:moveTo>
                <a:lnTo>
                  <a:pt x="1668673" y="0"/>
                </a:lnTo>
                <a:lnTo>
                  <a:pt x="1668673" y="1668673"/>
                </a:lnTo>
                <a:lnTo>
                  <a:pt x="0" y="166867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8419728" y="4498190"/>
            <a:ext cx="8016627" cy="1940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45"/>
              </a:lnSpc>
            </a:pPr>
            <a:r>
              <a:rPr lang="en-US" sz="10787">
                <a:solidFill>
                  <a:srgbClr val="1C1F68"/>
                </a:solidFill>
                <a:latin typeface="Agrandir Grand"/>
                <a:ea typeface="Agrandir Grand"/>
                <a:cs typeface="Agrandir Grand"/>
                <a:sym typeface="Agrandir Grand"/>
              </a:rPr>
              <a:t>FAQ</a:t>
            </a:r>
          </a:p>
        </p:txBody>
      </p:sp>
      <p:sp>
        <p:nvSpPr>
          <p:cNvPr id="8" name="AutoShape 8"/>
          <p:cNvSpPr/>
          <p:nvPr/>
        </p:nvSpPr>
        <p:spPr>
          <a:xfrm>
            <a:off x="833926" y="2248992"/>
            <a:ext cx="16986397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12" name="Group 9">
            <a:extLst>
              <a:ext uri="{FF2B5EF4-FFF2-40B4-BE49-F238E27FC236}">
                <a16:creationId xmlns:a16="http://schemas.microsoft.com/office/drawing/2014/main" id="{79D2701E-6AD8-C9E8-C9A7-869825B40E5F}"/>
              </a:ext>
            </a:extLst>
          </p:cNvPr>
          <p:cNvGrpSpPr/>
          <p:nvPr/>
        </p:nvGrpSpPr>
        <p:grpSpPr>
          <a:xfrm>
            <a:off x="3199122" y="8887005"/>
            <a:ext cx="11889756" cy="1270736"/>
            <a:chOff x="0" y="0"/>
            <a:chExt cx="3131458" cy="334679"/>
          </a:xfrm>
        </p:grpSpPr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6F060614-27D7-3BF3-B18D-E44BE4802A96}"/>
                </a:ext>
              </a:extLst>
            </p:cNvPr>
            <p:cNvSpPr/>
            <p:nvPr/>
          </p:nvSpPr>
          <p:spPr>
            <a:xfrm>
              <a:off x="0" y="0"/>
              <a:ext cx="3131458" cy="334679"/>
            </a:xfrm>
            <a:custGeom>
              <a:avLst/>
              <a:gdLst/>
              <a:ahLst/>
              <a:cxnLst/>
              <a:rect l="l" t="t" r="r" b="b"/>
              <a:pathLst>
                <a:path w="3131458" h="334679">
                  <a:moveTo>
                    <a:pt x="0" y="0"/>
                  </a:moveTo>
                  <a:lnTo>
                    <a:pt x="3131458" y="0"/>
                  </a:lnTo>
                  <a:lnTo>
                    <a:pt x="3131458" y="334679"/>
                  </a:lnTo>
                  <a:lnTo>
                    <a:pt x="0" y="334679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1">
              <a:extLst>
                <a:ext uri="{FF2B5EF4-FFF2-40B4-BE49-F238E27FC236}">
                  <a16:creationId xmlns:a16="http://schemas.microsoft.com/office/drawing/2014/main" id="{EDD3CFAC-65E0-76F4-EB7E-8E962255E9AD}"/>
                </a:ext>
              </a:extLst>
            </p:cNvPr>
            <p:cNvSpPr txBox="1"/>
            <p:nvPr/>
          </p:nvSpPr>
          <p:spPr>
            <a:xfrm>
              <a:off x="0" y="-114300"/>
              <a:ext cx="3131458" cy="4489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9"/>
                </a:lnSpc>
              </a:pPr>
              <a:r>
                <a:rPr lang="en-US" sz="3999" dirty="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  <a:hlinkClick r:id="rId7"/>
                </a:rPr>
                <a:t>www.thurrockcvs.org/thurrockconnect</a:t>
              </a:r>
              <a:endParaRPr lang="en-US" sz="399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536367" y="-5210866"/>
            <a:ext cx="11759806" cy="11759806"/>
            <a:chOff x="0" y="0"/>
            <a:chExt cx="837653" cy="8376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37653" cy="837653"/>
            </a:xfrm>
            <a:custGeom>
              <a:avLst/>
              <a:gdLst/>
              <a:ahLst/>
              <a:cxnLst/>
              <a:rect l="l" t="t" r="r" b="b"/>
              <a:pathLst>
                <a:path w="837653" h="837653">
                  <a:moveTo>
                    <a:pt x="418826" y="0"/>
                  </a:moveTo>
                  <a:cubicBezTo>
                    <a:pt x="187515" y="0"/>
                    <a:pt x="0" y="187515"/>
                    <a:pt x="0" y="418826"/>
                  </a:cubicBezTo>
                  <a:cubicBezTo>
                    <a:pt x="0" y="650138"/>
                    <a:pt x="187515" y="837653"/>
                    <a:pt x="418826" y="837653"/>
                  </a:cubicBezTo>
                  <a:cubicBezTo>
                    <a:pt x="650138" y="837653"/>
                    <a:pt x="837653" y="650138"/>
                    <a:pt x="837653" y="418826"/>
                  </a:cubicBezTo>
                  <a:cubicBezTo>
                    <a:pt x="837653" y="187515"/>
                    <a:pt x="650138" y="0"/>
                    <a:pt x="418826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8530" y="21380"/>
              <a:ext cx="680593" cy="737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4664105" y="-3805700"/>
            <a:ext cx="10015281" cy="9544260"/>
            <a:chOff x="0" y="0"/>
            <a:chExt cx="852913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52913" cy="812800"/>
            </a:xfrm>
            <a:custGeom>
              <a:avLst/>
              <a:gdLst/>
              <a:ahLst/>
              <a:cxnLst/>
              <a:rect l="l" t="t" r="r" b="b"/>
              <a:pathLst>
                <a:path w="852913" h="812800">
                  <a:moveTo>
                    <a:pt x="426456" y="0"/>
                  </a:moveTo>
                  <a:cubicBezTo>
                    <a:pt x="190931" y="0"/>
                    <a:pt x="0" y="181951"/>
                    <a:pt x="0" y="406400"/>
                  </a:cubicBezTo>
                  <a:cubicBezTo>
                    <a:pt x="0" y="630849"/>
                    <a:pt x="190931" y="812800"/>
                    <a:pt x="426456" y="812800"/>
                  </a:cubicBezTo>
                  <a:cubicBezTo>
                    <a:pt x="661982" y="812800"/>
                    <a:pt x="852913" y="630849"/>
                    <a:pt x="852913" y="406400"/>
                  </a:cubicBezTo>
                  <a:cubicBezTo>
                    <a:pt x="852913" y="181951"/>
                    <a:pt x="661982" y="0"/>
                    <a:pt x="426456" y="0"/>
                  </a:cubicBezTo>
                  <a:close/>
                </a:path>
              </a:pathLst>
            </a:custGeom>
            <a:solidFill>
              <a:srgbClr val="444681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9961" y="19050"/>
              <a:ext cx="692992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4097263" y="-3771744"/>
            <a:ext cx="8881598" cy="8881562"/>
            <a:chOff x="0" y="0"/>
            <a:chExt cx="6350000" cy="634997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51009" r="-51009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0512768" y="828770"/>
            <a:ext cx="2400969" cy="1194203"/>
          </a:xfrm>
          <a:custGeom>
            <a:avLst/>
            <a:gdLst/>
            <a:ahLst/>
            <a:cxnLst/>
            <a:rect l="l" t="t" r="r" b="b"/>
            <a:pathLst>
              <a:path w="2400969" h="1194203">
                <a:moveTo>
                  <a:pt x="0" y="0"/>
                </a:moveTo>
                <a:lnTo>
                  <a:pt x="2400969" y="0"/>
                </a:lnTo>
                <a:lnTo>
                  <a:pt x="2400969" y="1194203"/>
                </a:lnTo>
                <a:lnTo>
                  <a:pt x="0" y="11942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8619" b="-13070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TextBox 11"/>
          <p:cNvSpPr txBox="1"/>
          <p:nvPr/>
        </p:nvSpPr>
        <p:spPr>
          <a:xfrm>
            <a:off x="5581142" y="783453"/>
            <a:ext cx="12264221" cy="1103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47"/>
              </a:lnSpc>
            </a:pPr>
            <a:r>
              <a:rPr lang="en-US" sz="6122">
                <a:solidFill>
                  <a:srgbClr val="1C1F68"/>
                </a:solidFill>
                <a:latin typeface="Agrandir Grand"/>
                <a:ea typeface="Agrandir Grand"/>
                <a:cs typeface="Agrandir Grand"/>
                <a:sym typeface="Agrandir Grand"/>
              </a:rPr>
              <a:t>Thurrock         Connect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772508" y="2352343"/>
            <a:ext cx="11665888" cy="6458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59"/>
              </a:lnSpc>
            </a:pPr>
            <a:r>
              <a:rPr lang="en-US" sz="4319">
                <a:solidFill>
                  <a:srgbClr val="021157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Launch Event</a:t>
            </a:r>
          </a:p>
          <a:p>
            <a:pPr marL="932515" lvl="1" indent="-466257" algn="l">
              <a:lnSpc>
                <a:spcPts val="10797"/>
              </a:lnSpc>
              <a:buFont typeface="Arial"/>
              <a:buChar char="•"/>
            </a:pPr>
            <a:r>
              <a:rPr lang="en-US" sz="4319">
                <a:solidFill>
                  <a:srgbClr val="021157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12.30 - 1pm Arrival and lunch</a:t>
            </a:r>
          </a:p>
          <a:p>
            <a:pPr marL="932515" lvl="1" indent="-466257" algn="l">
              <a:lnSpc>
                <a:spcPts val="10797"/>
              </a:lnSpc>
              <a:buFont typeface="Arial"/>
              <a:buChar char="•"/>
            </a:pPr>
            <a:r>
              <a:rPr lang="en-US" sz="4319">
                <a:solidFill>
                  <a:srgbClr val="021157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1pm Presentation</a:t>
            </a:r>
          </a:p>
          <a:p>
            <a:pPr marL="932515" lvl="1" indent="-466257" algn="l">
              <a:lnSpc>
                <a:spcPts val="10797"/>
              </a:lnSpc>
              <a:buFont typeface="Arial"/>
              <a:buChar char="•"/>
            </a:pPr>
            <a:r>
              <a:rPr lang="en-US" sz="4319">
                <a:solidFill>
                  <a:srgbClr val="021157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FAQs</a:t>
            </a:r>
          </a:p>
          <a:p>
            <a:pPr marL="932515" lvl="1" indent="-466257" algn="l">
              <a:lnSpc>
                <a:spcPts val="10797"/>
              </a:lnSpc>
              <a:buFont typeface="Arial"/>
              <a:buChar char="•"/>
            </a:pPr>
            <a:r>
              <a:rPr lang="en-US" sz="4319">
                <a:solidFill>
                  <a:srgbClr val="021157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2 - 4pm Discussions and Networking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97454" y="971550"/>
            <a:ext cx="14385956" cy="1828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2"/>
              </a:lnSpc>
            </a:pPr>
            <a:r>
              <a:rPr lang="en-US" sz="5835">
                <a:solidFill>
                  <a:srgbClr val="1C1F68"/>
                </a:solidFill>
                <a:latin typeface="Poppins"/>
                <a:ea typeface="Poppins"/>
                <a:cs typeface="Poppins"/>
                <a:sym typeface="Poppins"/>
              </a:rPr>
              <a:t>Digital Technology Demands in VCFSE Organisations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535076" y="3026891"/>
            <a:ext cx="1414850" cy="1414850"/>
            <a:chOff x="0" y="0"/>
            <a:chExt cx="1886467" cy="1886467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1886467" cy="1886467"/>
              <a:chOff x="0" y="0"/>
              <a:chExt cx="812800" cy="812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C1F68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348665" y="348665"/>
              <a:ext cx="1189136" cy="1189136"/>
            </a:xfrm>
            <a:custGeom>
              <a:avLst/>
              <a:gdLst/>
              <a:ahLst/>
              <a:cxnLst/>
              <a:rect l="l" t="t" r="r" b="b"/>
              <a:pathLst>
                <a:path w="1189136" h="1189136">
                  <a:moveTo>
                    <a:pt x="0" y="0"/>
                  </a:moveTo>
                  <a:lnTo>
                    <a:pt x="1189136" y="0"/>
                  </a:lnTo>
                  <a:lnTo>
                    <a:pt x="1189136" y="1189136"/>
                  </a:lnTo>
                  <a:lnTo>
                    <a:pt x="0" y="11891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757958" y="5789139"/>
            <a:ext cx="3683881" cy="2840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1"/>
              </a:lnSpc>
              <a:spcBef>
                <a:spcPct val="0"/>
              </a:spcBef>
            </a:pPr>
            <a:r>
              <a:rPr lang="en-US" sz="1793">
                <a:solidFill>
                  <a:srgbClr val="1C1F68"/>
                </a:solidFill>
                <a:latin typeface="Poppins"/>
                <a:ea typeface="Poppins"/>
                <a:cs typeface="Poppins"/>
                <a:sym typeface="Poppins"/>
              </a:rPr>
              <a:t>During the Covid-19 pandemic, numerous VCFSE Organisations swiftly transitioned their services to digital platforms for survival. Acknowledging the enhanced reach and efficiency of online service provision has now become a crucial long-term strategy for sustainability.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565664" y="5789139"/>
            <a:ext cx="4036797" cy="2526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1"/>
              </a:lnSpc>
              <a:spcBef>
                <a:spcPct val="0"/>
              </a:spcBef>
            </a:pPr>
            <a:r>
              <a:rPr lang="en-US" sz="1793">
                <a:solidFill>
                  <a:srgbClr val="1C1F68"/>
                </a:solidFill>
                <a:latin typeface="Poppins"/>
                <a:ea typeface="Poppins"/>
                <a:cs typeface="Poppins"/>
                <a:sym typeface="Poppins"/>
              </a:rPr>
              <a:t>As digital services become more prevalent, the concern of excluding individuals without online access grows. With 1 in 14 households lacking internet connectivity, the responsibility will shift to agencies and organisations that provide assistance to them.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728409" y="5789139"/>
            <a:ext cx="4148267" cy="2526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1"/>
              </a:lnSpc>
              <a:spcBef>
                <a:spcPct val="0"/>
              </a:spcBef>
            </a:pPr>
            <a:r>
              <a:rPr lang="en-US" sz="1793">
                <a:solidFill>
                  <a:srgbClr val="1C1F68"/>
                </a:solidFill>
                <a:latin typeface="Poppins"/>
                <a:ea typeface="Poppins"/>
                <a:cs typeface="Poppins"/>
                <a:sym typeface="Poppins"/>
              </a:rPr>
              <a:t>Limited resources, including staffing constraints, necessitate faster and less manual processes to enhance productivity and efficiency. Implementing digital processes accelerates service delivery and generates faster outcomes for clients.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68205" y="4744482"/>
            <a:ext cx="3164915" cy="941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40"/>
              </a:lnSpc>
              <a:spcBef>
                <a:spcPct val="0"/>
              </a:spcBef>
            </a:pPr>
            <a:r>
              <a:rPr lang="en-US" sz="2672">
                <a:solidFill>
                  <a:srgbClr val="1C1F68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Remote Working &amp; Online Delivery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444214" y="4744482"/>
            <a:ext cx="3959041" cy="475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40"/>
              </a:lnSpc>
              <a:spcBef>
                <a:spcPct val="0"/>
              </a:spcBef>
            </a:pPr>
            <a:r>
              <a:rPr lang="en-US" sz="2672">
                <a:solidFill>
                  <a:srgbClr val="1C1F68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Digital Inclusion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691588" y="4744482"/>
            <a:ext cx="4108251" cy="941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40"/>
              </a:lnSpc>
              <a:spcBef>
                <a:spcPct val="0"/>
              </a:spcBef>
            </a:pPr>
            <a:r>
              <a:rPr lang="en-US" sz="2672">
                <a:solidFill>
                  <a:srgbClr val="1C1F68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Productivity &amp; Efficiency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099289" y="4744482"/>
            <a:ext cx="3967682" cy="475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40"/>
              </a:lnSpc>
              <a:spcBef>
                <a:spcPct val="0"/>
              </a:spcBef>
            </a:pPr>
            <a:r>
              <a:rPr lang="en-US" sz="2672">
                <a:solidFill>
                  <a:srgbClr val="1C1F68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AI &amp; Future Proofing</a:t>
            </a:r>
          </a:p>
        </p:txBody>
      </p:sp>
      <p:sp>
        <p:nvSpPr>
          <p:cNvPr id="15" name="Freeform 15"/>
          <p:cNvSpPr/>
          <p:nvPr/>
        </p:nvSpPr>
        <p:spPr>
          <a:xfrm>
            <a:off x="15956779" y="9092797"/>
            <a:ext cx="2400969" cy="1194203"/>
          </a:xfrm>
          <a:custGeom>
            <a:avLst/>
            <a:gdLst/>
            <a:ahLst/>
            <a:cxnLst/>
            <a:rect l="l" t="t" r="r" b="b"/>
            <a:pathLst>
              <a:path w="2400969" h="1194203">
                <a:moveTo>
                  <a:pt x="0" y="0"/>
                </a:moveTo>
                <a:lnTo>
                  <a:pt x="2400969" y="0"/>
                </a:lnTo>
                <a:lnTo>
                  <a:pt x="2400969" y="1194203"/>
                </a:lnTo>
                <a:lnTo>
                  <a:pt x="0" y="11942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08619" b="-13070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TextBox 16"/>
          <p:cNvSpPr txBox="1"/>
          <p:nvPr/>
        </p:nvSpPr>
        <p:spPr>
          <a:xfrm>
            <a:off x="13008997" y="5789139"/>
            <a:ext cx="4148267" cy="3469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1"/>
              </a:lnSpc>
              <a:spcBef>
                <a:spcPct val="0"/>
              </a:spcBef>
            </a:pPr>
            <a:r>
              <a:rPr lang="en-US" sz="1793">
                <a:solidFill>
                  <a:srgbClr val="1C1F68"/>
                </a:solidFill>
                <a:latin typeface="Poppins"/>
                <a:ea typeface="Poppins"/>
                <a:cs typeface="Poppins"/>
                <a:sym typeface="Poppins"/>
              </a:rPr>
              <a:t>Raising awareness about AI and equipping people with the necessary skills can enhance the development of AI-generated policies, which are becoming increasingly common across all industries. Staying informed will level the playing field for organisations vying for opportunities such as funding applications.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5716310" y="3179291"/>
            <a:ext cx="1414850" cy="1414850"/>
            <a:chOff x="0" y="0"/>
            <a:chExt cx="1886467" cy="1886467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1886467" cy="1886467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C1F68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1" name="Freeform 21"/>
            <p:cNvSpPr/>
            <p:nvPr/>
          </p:nvSpPr>
          <p:spPr>
            <a:xfrm>
              <a:off x="348665" y="348665"/>
              <a:ext cx="1189136" cy="1189136"/>
            </a:xfrm>
            <a:custGeom>
              <a:avLst/>
              <a:gdLst/>
              <a:ahLst/>
              <a:cxnLst/>
              <a:rect l="l" t="t" r="r" b="b"/>
              <a:pathLst>
                <a:path w="1189136" h="1189136">
                  <a:moveTo>
                    <a:pt x="0" y="0"/>
                  </a:moveTo>
                  <a:lnTo>
                    <a:pt x="1189136" y="0"/>
                  </a:lnTo>
                  <a:lnTo>
                    <a:pt x="1189136" y="1189136"/>
                  </a:lnTo>
                  <a:lnTo>
                    <a:pt x="0" y="11891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0192435" y="3179291"/>
            <a:ext cx="1414850" cy="1414850"/>
            <a:chOff x="0" y="0"/>
            <a:chExt cx="1886467" cy="1886467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1886467" cy="1886467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C1F68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6" name="Freeform 26"/>
            <p:cNvSpPr/>
            <p:nvPr/>
          </p:nvSpPr>
          <p:spPr>
            <a:xfrm>
              <a:off x="348665" y="348665"/>
              <a:ext cx="1189136" cy="1189136"/>
            </a:xfrm>
            <a:custGeom>
              <a:avLst/>
              <a:gdLst/>
              <a:ahLst/>
              <a:cxnLst/>
              <a:rect l="l" t="t" r="r" b="b"/>
              <a:pathLst>
                <a:path w="1189136" h="1189136">
                  <a:moveTo>
                    <a:pt x="0" y="0"/>
                  </a:moveTo>
                  <a:lnTo>
                    <a:pt x="1189136" y="0"/>
                  </a:lnTo>
                  <a:lnTo>
                    <a:pt x="1189136" y="1189136"/>
                  </a:lnTo>
                  <a:lnTo>
                    <a:pt x="0" y="11891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4668560" y="3179291"/>
            <a:ext cx="1414850" cy="1414850"/>
            <a:chOff x="0" y="0"/>
            <a:chExt cx="1886467" cy="1886467"/>
          </a:xfrm>
        </p:grpSpPr>
        <p:grpSp>
          <p:nvGrpSpPr>
            <p:cNvPr id="28" name="Group 28"/>
            <p:cNvGrpSpPr/>
            <p:nvPr/>
          </p:nvGrpSpPr>
          <p:grpSpPr>
            <a:xfrm>
              <a:off x="0" y="0"/>
              <a:ext cx="1886467" cy="1886467"/>
              <a:chOff x="0" y="0"/>
              <a:chExt cx="812800" cy="8128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C1F68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31" name="Freeform 31"/>
            <p:cNvSpPr/>
            <p:nvPr/>
          </p:nvSpPr>
          <p:spPr>
            <a:xfrm>
              <a:off x="348665" y="348665"/>
              <a:ext cx="1189136" cy="1189136"/>
            </a:xfrm>
            <a:custGeom>
              <a:avLst/>
              <a:gdLst/>
              <a:ahLst/>
              <a:cxnLst/>
              <a:rect l="l" t="t" r="r" b="b"/>
              <a:pathLst>
                <a:path w="1189136" h="1189136">
                  <a:moveTo>
                    <a:pt x="0" y="0"/>
                  </a:moveTo>
                  <a:lnTo>
                    <a:pt x="1189136" y="0"/>
                  </a:lnTo>
                  <a:lnTo>
                    <a:pt x="1189136" y="1189136"/>
                  </a:lnTo>
                  <a:lnTo>
                    <a:pt x="0" y="11891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637794" y="5687911"/>
            <a:ext cx="2400969" cy="1194203"/>
          </a:xfrm>
          <a:custGeom>
            <a:avLst/>
            <a:gdLst/>
            <a:ahLst/>
            <a:cxnLst/>
            <a:rect l="l" t="t" r="r" b="b"/>
            <a:pathLst>
              <a:path w="2400969" h="1194203">
                <a:moveTo>
                  <a:pt x="0" y="0"/>
                </a:moveTo>
                <a:lnTo>
                  <a:pt x="2400969" y="0"/>
                </a:lnTo>
                <a:lnTo>
                  <a:pt x="2400969" y="1194203"/>
                </a:lnTo>
                <a:lnTo>
                  <a:pt x="0" y="11942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619" b="-13070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000125" y="3407405"/>
            <a:ext cx="5726439" cy="5755215"/>
          </a:xfrm>
          <a:custGeom>
            <a:avLst/>
            <a:gdLst/>
            <a:ahLst/>
            <a:cxnLst/>
            <a:rect l="l" t="t" r="r" b="b"/>
            <a:pathLst>
              <a:path w="5726439" h="5755215">
                <a:moveTo>
                  <a:pt x="0" y="0"/>
                </a:moveTo>
                <a:lnTo>
                  <a:pt x="5726439" y="0"/>
                </a:lnTo>
                <a:lnTo>
                  <a:pt x="5726439" y="5755215"/>
                </a:lnTo>
                <a:lnTo>
                  <a:pt x="0" y="57552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8738968" y="6081927"/>
            <a:ext cx="3820563" cy="1127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0"/>
              </a:lnSpc>
            </a:pPr>
            <a:r>
              <a:rPr lang="en-US" sz="2093">
                <a:solidFill>
                  <a:srgbClr val="1C1F68"/>
                </a:solidFill>
                <a:latin typeface="Poppins"/>
                <a:ea typeface="Poppins"/>
                <a:cs typeface="Poppins"/>
                <a:sym typeface="Poppins"/>
              </a:rPr>
              <a:t>Laptops</a:t>
            </a:r>
          </a:p>
          <a:p>
            <a:pPr algn="l">
              <a:lnSpc>
                <a:spcPts val="2930"/>
              </a:lnSpc>
            </a:pPr>
            <a:r>
              <a:rPr lang="en-US" sz="2093">
                <a:solidFill>
                  <a:srgbClr val="1C1F68"/>
                </a:solidFill>
                <a:latin typeface="Poppins"/>
                <a:ea typeface="Poppins"/>
                <a:cs typeface="Poppins"/>
                <a:sym typeface="Poppins"/>
              </a:rPr>
              <a:t>Desktops</a:t>
            </a:r>
          </a:p>
          <a:p>
            <a:pPr algn="l">
              <a:lnSpc>
                <a:spcPts val="2930"/>
              </a:lnSpc>
              <a:spcBef>
                <a:spcPct val="0"/>
              </a:spcBef>
            </a:pPr>
            <a:r>
              <a:rPr lang="en-US" sz="2093">
                <a:solidFill>
                  <a:srgbClr val="1C1F68"/>
                </a:solidFill>
                <a:latin typeface="Poppins"/>
                <a:ea typeface="Poppins"/>
                <a:cs typeface="Poppins"/>
                <a:sym typeface="Poppins"/>
              </a:rPr>
              <a:t>printers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2559530" y="6058514"/>
            <a:ext cx="881185" cy="881185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559530" y="8219153"/>
            <a:ext cx="881185" cy="881185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1F68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650669" y="5975222"/>
            <a:ext cx="881185" cy="881185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650669" y="8135860"/>
            <a:ext cx="881185" cy="881185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1F68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1660351" y="4112111"/>
            <a:ext cx="1156688" cy="1156688"/>
          </a:xfrm>
          <a:custGeom>
            <a:avLst/>
            <a:gdLst/>
            <a:ahLst/>
            <a:cxnLst/>
            <a:rect l="l" t="t" r="r" b="b"/>
            <a:pathLst>
              <a:path w="1156688" h="1156688">
                <a:moveTo>
                  <a:pt x="0" y="0"/>
                </a:moveTo>
                <a:lnTo>
                  <a:pt x="1156688" y="0"/>
                </a:lnTo>
                <a:lnTo>
                  <a:pt x="1156688" y="1156688"/>
                </a:lnTo>
                <a:lnTo>
                  <a:pt x="0" y="11566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18"/>
          <p:cNvSpPr/>
          <p:nvPr/>
        </p:nvSpPr>
        <p:spPr>
          <a:xfrm>
            <a:off x="4999959" y="4225834"/>
            <a:ext cx="977346" cy="813862"/>
          </a:xfrm>
          <a:custGeom>
            <a:avLst/>
            <a:gdLst/>
            <a:ahLst/>
            <a:cxnLst/>
            <a:rect l="l" t="t" r="r" b="b"/>
            <a:pathLst>
              <a:path w="977346" h="813862">
                <a:moveTo>
                  <a:pt x="0" y="0"/>
                </a:moveTo>
                <a:lnTo>
                  <a:pt x="977346" y="0"/>
                </a:lnTo>
                <a:lnTo>
                  <a:pt x="977346" y="813863"/>
                </a:lnTo>
                <a:lnTo>
                  <a:pt x="0" y="8138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19"/>
          <p:cNvSpPr/>
          <p:nvPr/>
        </p:nvSpPr>
        <p:spPr>
          <a:xfrm>
            <a:off x="1779453" y="7504512"/>
            <a:ext cx="918485" cy="918485"/>
          </a:xfrm>
          <a:custGeom>
            <a:avLst/>
            <a:gdLst/>
            <a:ahLst/>
            <a:cxnLst/>
            <a:rect l="l" t="t" r="r" b="b"/>
            <a:pathLst>
              <a:path w="918485" h="918485">
                <a:moveTo>
                  <a:pt x="0" y="0"/>
                </a:moveTo>
                <a:lnTo>
                  <a:pt x="918485" y="0"/>
                </a:lnTo>
                <a:lnTo>
                  <a:pt x="918485" y="918485"/>
                </a:lnTo>
                <a:lnTo>
                  <a:pt x="0" y="91848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Freeform 20"/>
          <p:cNvSpPr/>
          <p:nvPr/>
        </p:nvSpPr>
        <p:spPr>
          <a:xfrm>
            <a:off x="5038763" y="7504512"/>
            <a:ext cx="938541" cy="938541"/>
          </a:xfrm>
          <a:custGeom>
            <a:avLst/>
            <a:gdLst/>
            <a:ahLst/>
            <a:cxnLst/>
            <a:rect l="l" t="t" r="r" b="b"/>
            <a:pathLst>
              <a:path w="938541" h="938541">
                <a:moveTo>
                  <a:pt x="0" y="0"/>
                </a:moveTo>
                <a:lnTo>
                  <a:pt x="938542" y="0"/>
                </a:lnTo>
                <a:lnTo>
                  <a:pt x="938542" y="938542"/>
                </a:lnTo>
                <a:lnTo>
                  <a:pt x="0" y="93854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" name="TextBox 21"/>
          <p:cNvSpPr txBox="1"/>
          <p:nvPr/>
        </p:nvSpPr>
        <p:spPr>
          <a:xfrm>
            <a:off x="4135087" y="784910"/>
            <a:ext cx="10017825" cy="1828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2"/>
              </a:lnSpc>
            </a:pPr>
            <a:r>
              <a:rPr lang="en-US" sz="5835">
                <a:solidFill>
                  <a:srgbClr val="1C1F68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Thurrock CVS Digital Survey 2023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650669" y="3207380"/>
            <a:ext cx="9366747" cy="1879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65"/>
              </a:lnSpc>
              <a:spcBef>
                <a:spcPct val="0"/>
              </a:spcBef>
            </a:pPr>
            <a:r>
              <a:rPr lang="en-US" sz="5118">
                <a:solidFill>
                  <a:srgbClr val="1C1F68"/>
                </a:solidFill>
                <a:latin typeface="Aurora"/>
                <a:ea typeface="Aurora"/>
                <a:cs typeface="Aurora"/>
                <a:sym typeface="Aurora"/>
              </a:rPr>
              <a:t>What did Thurrock VCFSE sector tell us they need?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738968" y="5702654"/>
            <a:ext cx="2219906" cy="398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2"/>
              </a:lnSpc>
              <a:spcBef>
                <a:spcPct val="0"/>
              </a:spcBef>
            </a:pPr>
            <a:r>
              <a:rPr lang="en-US" sz="2302">
                <a:solidFill>
                  <a:srgbClr val="1C1F68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Equipment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678778" y="7906604"/>
            <a:ext cx="2024951" cy="398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2"/>
              </a:lnSpc>
              <a:spcBef>
                <a:spcPct val="0"/>
              </a:spcBef>
            </a:pPr>
            <a:r>
              <a:rPr lang="en-US" sz="2302">
                <a:solidFill>
                  <a:srgbClr val="1C1F68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Connectivity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8678778" y="8285877"/>
            <a:ext cx="3820563" cy="720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1C1F68"/>
                </a:solidFill>
                <a:latin typeface="Poppins"/>
                <a:ea typeface="Poppins"/>
                <a:cs typeface="Poppins"/>
                <a:sym typeface="Poppins"/>
              </a:rPr>
              <a:t>Wi-Fi Capabilities</a:t>
            </a:r>
          </a:p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1C1F68"/>
                </a:solidFill>
                <a:latin typeface="Poppins"/>
                <a:ea typeface="Poppins"/>
                <a:cs typeface="Poppins"/>
                <a:sym typeface="Poppins"/>
              </a:rPr>
              <a:t>Access to faster connections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3711046" y="5702654"/>
            <a:ext cx="2024951" cy="398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2"/>
              </a:lnSpc>
              <a:spcBef>
                <a:spcPct val="0"/>
              </a:spcBef>
            </a:pPr>
            <a:r>
              <a:rPr lang="en-US" sz="2302">
                <a:solidFill>
                  <a:srgbClr val="1C1F68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Training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3711046" y="6081927"/>
            <a:ext cx="3820563" cy="1425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1C1F68"/>
                </a:solidFill>
                <a:latin typeface="Poppins"/>
                <a:ea typeface="Poppins"/>
                <a:cs typeface="Poppins"/>
                <a:sym typeface="Poppins"/>
              </a:rPr>
              <a:t>Web Design</a:t>
            </a:r>
          </a:p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1C1F68"/>
                </a:solidFill>
                <a:latin typeface="Poppins"/>
                <a:ea typeface="Poppins"/>
                <a:cs typeface="Poppins"/>
                <a:sym typeface="Poppins"/>
              </a:rPr>
              <a:t>Cyber Security</a:t>
            </a:r>
          </a:p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1C1F68"/>
                </a:solidFill>
                <a:latin typeface="Poppins"/>
                <a:ea typeface="Poppins"/>
                <a:cs typeface="Poppins"/>
                <a:sym typeface="Poppins"/>
              </a:rPr>
              <a:t>Social Media</a:t>
            </a:r>
          </a:p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1C1F68"/>
                </a:solidFill>
                <a:latin typeface="Poppins"/>
                <a:ea typeface="Poppins"/>
                <a:cs typeface="Poppins"/>
                <a:sym typeface="Poppins"/>
              </a:rPr>
              <a:t>Process Automation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3711046" y="7906604"/>
            <a:ext cx="3306370" cy="398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2"/>
              </a:lnSpc>
              <a:spcBef>
                <a:spcPct val="0"/>
              </a:spcBef>
            </a:pPr>
            <a:r>
              <a:rPr lang="en-US" sz="2302">
                <a:solidFill>
                  <a:srgbClr val="1C1F68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Support &amp; Advice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3711046" y="8285877"/>
            <a:ext cx="3820563" cy="720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1C1F68"/>
                </a:solidFill>
                <a:latin typeface="Poppins"/>
                <a:ea typeface="Poppins"/>
                <a:cs typeface="Poppins"/>
                <a:sym typeface="Poppins"/>
              </a:rPr>
              <a:t>IT Support</a:t>
            </a:r>
          </a:p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1C1F68"/>
                </a:solidFill>
                <a:latin typeface="Poppins"/>
                <a:ea typeface="Poppins"/>
                <a:cs typeface="Poppins"/>
                <a:sym typeface="Poppins"/>
              </a:rPr>
              <a:t>Advice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024994" y="5698463"/>
            <a:ext cx="5156252" cy="1684766"/>
            <a:chOff x="0" y="0"/>
            <a:chExt cx="1358025" cy="4437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58025" cy="443725"/>
            </a:xfrm>
            <a:custGeom>
              <a:avLst/>
              <a:gdLst/>
              <a:ahLst/>
              <a:cxnLst/>
              <a:rect l="l" t="t" r="r" b="b"/>
              <a:pathLst>
                <a:path w="1358025" h="443725">
                  <a:moveTo>
                    <a:pt x="76575" y="0"/>
                  </a:moveTo>
                  <a:lnTo>
                    <a:pt x="1281451" y="0"/>
                  </a:lnTo>
                  <a:cubicBezTo>
                    <a:pt x="1301759" y="0"/>
                    <a:pt x="1321236" y="8068"/>
                    <a:pt x="1335597" y="22428"/>
                  </a:cubicBezTo>
                  <a:cubicBezTo>
                    <a:pt x="1349958" y="36789"/>
                    <a:pt x="1358025" y="56266"/>
                    <a:pt x="1358025" y="76575"/>
                  </a:cubicBezTo>
                  <a:lnTo>
                    <a:pt x="1358025" y="367150"/>
                  </a:lnTo>
                  <a:cubicBezTo>
                    <a:pt x="1358025" y="387459"/>
                    <a:pt x="1349958" y="406936"/>
                    <a:pt x="1335597" y="421296"/>
                  </a:cubicBezTo>
                  <a:cubicBezTo>
                    <a:pt x="1321236" y="435657"/>
                    <a:pt x="1301759" y="443725"/>
                    <a:pt x="1281451" y="443725"/>
                  </a:cubicBezTo>
                  <a:lnTo>
                    <a:pt x="76575" y="443725"/>
                  </a:lnTo>
                  <a:cubicBezTo>
                    <a:pt x="56266" y="443725"/>
                    <a:pt x="36789" y="435657"/>
                    <a:pt x="22428" y="421296"/>
                  </a:cubicBezTo>
                  <a:cubicBezTo>
                    <a:pt x="8068" y="406936"/>
                    <a:pt x="0" y="387459"/>
                    <a:pt x="0" y="367150"/>
                  </a:cubicBezTo>
                  <a:lnTo>
                    <a:pt x="0" y="76575"/>
                  </a:lnTo>
                  <a:cubicBezTo>
                    <a:pt x="0" y="56266"/>
                    <a:pt x="8068" y="36789"/>
                    <a:pt x="22428" y="22428"/>
                  </a:cubicBezTo>
                  <a:cubicBezTo>
                    <a:pt x="36789" y="8068"/>
                    <a:pt x="56266" y="0"/>
                    <a:pt x="76575" y="0"/>
                  </a:cubicBezTo>
                  <a:close/>
                </a:path>
              </a:pathLst>
            </a:custGeom>
            <a:solidFill>
              <a:srgbClr val="FFFFFF"/>
            </a:solidFill>
            <a:ln w="142875" cap="rnd">
              <a:solidFill>
                <a:srgbClr val="444681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358025" cy="4818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724543" y="5698463"/>
            <a:ext cx="5156252" cy="1684766"/>
            <a:chOff x="0" y="0"/>
            <a:chExt cx="1358025" cy="44372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58025" cy="443725"/>
            </a:xfrm>
            <a:custGeom>
              <a:avLst/>
              <a:gdLst/>
              <a:ahLst/>
              <a:cxnLst/>
              <a:rect l="l" t="t" r="r" b="b"/>
              <a:pathLst>
                <a:path w="1358025" h="443725">
                  <a:moveTo>
                    <a:pt x="76575" y="0"/>
                  </a:moveTo>
                  <a:lnTo>
                    <a:pt x="1281451" y="0"/>
                  </a:lnTo>
                  <a:cubicBezTo>
                    <a:pt x="1301759" y="0"/>
                    <a:pt x="1321236" y="8068"/>
                    <a:pt x="1335597" y="22428"/>
                  </a:cubicBezTo>
                  <a:cubicBezTo>
                    <a:pt x="1349958" y="36789"/>
                    <a:pt x="1358025" y="56266"/>
                    <a:pt x="1358025" y="76575"/>
                  </a:cubicBezTo>
                  <a:lnTo>
                    <a:pt x="1358025" y="367150"/>
                  </a:lnTo>
                  <a:cubicBezTo>
                    <a:pt x="1358025" y="387459"/>
                    <a:pt x="1349958" y="406936"/>
                    <a:pt x="1335597" y="421296"/>
                  </a:cubicBezTo>
                  <a:cubicBezTo>
                    <a:pt x="1321236" y="435657"/>
                    <a:pt x="1301759" y="443725"/>
                    <a:pt x="1281451" y="443725"/>
                  </a:cubicBezTo>
                  <a:lnTo>
                    <a:pt x="76575" y="443725"/>
                  </a:lnTo>
                  <a:cubicBezTo>
                    <a:pt x="56266" y="443725"/>
                    <a:pt x="36789" y="435657"/>
                    <a:pt x="22428" y="421296"/>
                  </a:cubicBezTo>
                  <a:cubicBezTo>
                    <a:pt x="8068" y="406936"/>
                    <a:pt x="0" y="387459"/>
                    <a:pt x="0" y="367150"/>
                  </a:cubicBezTo>
                  <a:lnTo>
                    <a:pt x="0" y="76575"/>
                  </a:lnTo>
                  <a:cubicBezTo>
                    <a:pt x="0" y="56266"/>
                    <a:pt x="8068" y="36789"/>
                    <a:pt x="22428" y="22428"/>
                  </a:cubicBezTo>
                  <a:cubicBezTo>
                    <a:pt x="36789" y="8068"/>
                    <a:pt x="56266" y="0"/>
                    <a:pt x="76575" y="0"/>
                  </a:cubicBezTo>
                  <a:close/>
                </a:path>
              </a:pathLst>
            </a:custGeom>
            <a:solidFill>
              <a:srgbClr val="FFFFFF"/>
            </a:solidFill>
            <a:ln w="142875" cap="rnd">
              <a:solidFill>
                <a:srgbClr val="FFDE59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358025" cy="4818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>
            <a:off x="10880795" y="6540847"/>
            <a:ext cx="1144199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6192973" y="5935056"/>
            <a:ext cx="4318397" cy="1144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9"/>
              </a:lnSpc>
            </a:pPr>
            <a:r>
              <a:rPr lang="en-US" sz="3200" dirty="0">
                <a:solidFill>
                  <a:srgbClr val="1C1F68"/>
                </a:solidFill>
                <a:latin typeface="Canva Sans"/>
                <a:ea typeface="Canva Sans"/>
                <a:cs typeface="Canva Sans"/>
                <a:sym typeface="Canva Sans"/>
              </a:rPr>
              <a:t>Training</a:t>
            </a:r>
            <a:r>
              <a:rPr lang="en-US" sz="3299" dirty="0">
                <a:solidFill>
                  <a:srgbClr val="1C1F68"/>
                </a:solidFill>
                <a:latin typeface="Canva Sans"/>
                <a:ea typeface="Canva Sans"/>
                <a:cs typeface="Canva Sans"/>
                <a:sym typeface="Canva Sans"/>
              </a:rPr>
              <a:t> &amp;</a:t>
            </a:r>
          </a:p>
          <a:p>
            <a:pPr algn="ctr">
              <a:lnSpc>
                <a:spcPts val="4619"/>
              </a:lnSpc>
              <a:spcBef>
                <a:spcPct val="0"/>
              </a:spcBef>
            </a:pPr>
            <a:r>
              <a:rPr lang="en-US" sz="3299" dirty="0">
                <a:solidFill>
                  <a:srgbClr val="1C1F68"/>
                </a:solidFill>
                <a:latin typeface="Canva Sans"/>
                <a:ea typeface="Canva Sans"/>
                <a:cs typeface="Canva Sans"/>
                <a:sym typeface="Canva Sans"/>
              </a:rPr>
              <a:t>Resources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856700" y="5935056"/>
            <a:ext cx="3986048" cy="1144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9"/>
              </a:lnSpc>
            </a:pPr>
            <a:r>
              <a:rPr lang="en-US" sz="3299" dirty="0">
                <a:solidFill>
                  <a:srgbClr val="1C1F68"/>
                </a:solidFill>
                <a:latin typeface="Canva Sans"/>
                <a:ea typeface="Canva Sans"/>
                <a:cs typeface="Canva Sans"/>
                <a:sym typeface="Canva Sans"/>
              </a:rPr>
              <a:t>4 - 6 </a:t>
            </a:r>
            <a:r>
              <a:rPr lang="en-US" sz="3200" dirty="0">
                <a:solidFill>
                  <a:srgbClr val="1C1F68"/>
                </a:solidFill>
                <a:latin typeface="Canva Sans"/>
                <a:ea typeface="Canva Sans"/>
                <a:cs typeface="Canva Sans"/>
                <a:sym typeface="Canva Sans"/>
              </a:rPr>
              <a:t>Events</a:t>
            </a:r>
          </a:p>
          <a:p>
            <a:pPr algn="ctr">
              <a:lnSpc>
                <a:spcPts val="4619"/>
              </a:lnSpc>
              <a:spcBef>
                <a:spcPct val="0"/>
              </a:spcBef>
            </a:pPr>
            <a:r>
              <a:rPr lang="en-US" sz="3299" dirty="0">
                <a:solidFill>
                  <a:srgbClr val="1C1F68"/>
                </a:solidFill>
                <a:latin typeface="Canva Sans"/>
                <a:ea typeface="Canva Sans"/>
                <a:cs typeface="Canva Sans"/>
                <a:sym typeface="Canva Sans"/>
              </a:rPr>
              <a:t>Library on Website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5724543" y="1948323"/>
            <a:ext cx="11456702" cy="1684766"/>
            <a:chOff x="0" y="0"/>
            <a:chExt cx="15275603" cy="2246355"/>
          </a:xfrm>
        </p:grpSpPr>
        <p:grpSp>
          <p:nvGrpSpPr>
            <p:cNvPr id="12" name="Group 12"/>
            <p:cNvGrpSpPr/>
            <p:nvPr/>
          </p:nvGrpSpPr>
          <p:grpSpPr>
            <a:xfrm>
              <a:off x="8400601" y="0"/>
              <a:ext cx="6875002" cy="2246355"/>
              <a:chOff x="0" y="0"/>
              <a:chExt cx="1358025" cy="443724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358025" cy="443725"/>
              </a:xfrm>
              <a:custGeom>
                <a:avLst/>
                <a:gdLst/>
                <a:ahLst/>
                <a:cxnLst/>
                <a:rect l="l" t="t" r="r" b="b"/>
                <a:pathLst>
                  <a:path w="1358025" h="443725">
                    <a:moveTo>
                      <a:pt x="76575" y="0"/>
                    </a:moveTo>
                    <a:lnTo>
                      <a:pt x="1281451" y="0"/>
                    </a:lnTo>
                    <a:cubicBezTo>
                      <a:pt x="1301759" y="0"/>
                      <a:pt x="1321236" y="8068"/>
                      <a:pt x="1335597" y="22428"/>
                    </a:cubicBezTo>
                    <a:cubicBezTo>
                      <a:pt x="1349958" y="36789"/>
                      <a:pt x="1358025" y="56266"/>
                      <a:pt x="1358025" y="76575"/>
                    </a:cubicBezTo>
                    <a:lnTo>
                      <a:pt x="1358025" y="367150"/>
                    </a:lnTo>
                    <a:cubicBezTo>
                      <a:pt x="1358025" y="387459"/>
                      <a:pt x="1349958" y="406936"/>
                      <a:pt x="1335597" y="421296"/>
                    </a:cubicBezTo>
                    <a:cubicBezTo>
                      <a:pt x="1321236" y="435657"/>
                      <a:pt x="1301759" y="443725"/>
                      <a:pt x="1281451" y="443725"/>
                    </a:cubicBezTo>
                    <a:lnTo>
                      <a:pt x="76575" y="443725"/>
                    </a:lnTo>
                    <a:cubicBezTo>
                      <a:pt x="56266" y="443725"/>
                      <a:pt x="36789" y="435657"/>
                      <a:pt x="22428" y="421296"/>
                    </a:cubicBezTo>
                    <a:cubicBezTo>
                      <a:pt x="8068" y="406936"/>
                      <a:pt x="0" y="387459"/>
                      <a:pt x="0" y="367150"/>
                    </a:cubicBezTo>
                    <a:lnTo>
                      <a:pt x="0" y="76575"/>
                    </a:lnTo>
                    <a:cubicBezTo>
                      <a:pt x="0" y="56266"/>
                      <a:pt x="8068" y="36789"/>
                      <a:pt x="22428" y="22428"/>
                    </a:cubicBezTo>
                    <a:cubicBezTo>
                      <a:pt x="36789" y="8068"/>
                      <a:pt x="56266" y="0"/>
                      <a:pt x="765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42875" cap="rnd">
                <a:solidFill>
                  <a:srgbClr val="44468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28575"/>
                <a:ext cx="1358025" cy="47229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0" y="0"/>
              <a:ext cx="6875002" cy="2246355"/>
              <a:chOff x="0" y="0"/>
              <a:chExt cx="1358025" cy="443724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358025" cy="443725"/>
              </a:xfrm>
              <a:custGeom>
                <a:avLst/>
                <a:gdLst/>
                <a:ahLst/>
                <a:cxnLst/>
                <a:rect l="l" t="t" r="r" b="b"/>
                <a:pathLst>
                  <a:path w="1358025" h="443725">
                    <a:moveTo>
                      <a:pt x="76575" y="0"/>
                    </a:moveTo>
                    <a:lnTo>
                      <a:pt x="1281451" y="0"/>
                    </a:lnTo>
                    <a:cubicBezTo>
                      <a:pt x="1301759" y="0"/>
                      <a:pt x="1321236" y="8068"/>
                      <a:pt x="1335597" y="22428"/>
                    </a:cubicBezTo>
                    <a:cubicBezTo>
                      <a:pt x="1349958" y="36789"/>
                      <a:pt x="1358025" y="56266"/>
                      <a:pt x="1358025" y="76575"/>
                    </a:cubicBezTo>
                    <a:lnTo>
                      <a:pt x="1358025" y="367150"/>
                    </a:lnTo>
                    <a:cubicBezTo>
                      <a:pt x="1358025" y="387459"/>
                      <a:pt x="1349958" y="406936"/>
                      <a:pt x="1335597" y="421296"/>
                    </a:cubicBezTo>
                    <a:cubicBezTo>
                      <a:pt x="1321236" y="435657"/>
                      <a:pt x="1301759" y="443725"/>
                      <a:pt x="1281451" y="443725"/>
                    </a:cubicBezTo>
                    <a:lnTo>
                      <a:pt x="76575" y="443725"/>
                    </a:lnTo>
                    <a:cubicBezTo>
                      <a:pt x="56266" y="443725"/>
                      <a:pt x="36789" y="435657"/>
                      <a:pt x="22428" y="421296"/>
                    </a:cubicBezTo>
                    <a:cubicBezTo>
                      <a:pt x="8068" y="406936"/>
                      <a:pt x="0" y="387459"/>
                      <a:pt x="0" y="367150"/>
                    </a:cubicBezTo>
                    <a:lnTo>
                      <a:pt x="0" y="76575"/>
                    </a:lnTo>
                    <a:cubicBezTo>
                      <a:pt x="0" y="56266"/>
                      <a:pt x="8068" y="36789"/>
                      <a:pt x="22428" y="22428"/>
                    </a:cubicBezTo>
                    <a:cubicBezTo>
                      <a:pt x="36789" y="8068"/>
                      <a:pt x="56266" y="0"/>
                      <a:pt x="765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42875" cap="rnd">
                <a:solidFill>
                  <a:srgbClr val="FFDE59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28575"/>
                <a:ext cx="1358025" cy="47229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18" name="AutoShape 18"/>
            <p:cNvSpPr/>
            <p:nvPr/>
          </p:nvSpPr>
          <p:spPr>
            <a:xfrm>
              <a:off x="6875002" y="1123178"/>
              <a:ext cx="1525598" cy="0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933155" y="298688"/>
              <a:ext cx="5259983" cy="15043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19"/>
                </a:lnSpc>
              </a:pPr>
              <a:r>
                <a:rPr lang="en-US" sz="3299" dirty="0">
                  <a:solidFill>
                    <a:srgbClr val="1C1F68"/>
                  </a:solidFill>
                  <a:latin typeface="Canva Sans"/>
                  <a:ea typeface="Canva Sans"/>
                  <a:cs typeface="Canva Sans"/>
                  <a:sym typeface="Canva Sans"/>
                </a:rPr>
                <a:t>£80,000</a:t>
              </a:r>
            </a:p>
            <a:p>
              <a:pPr algn="ctr">
                <a:lnSpc>
                  <a:spcPts val="4619"/>
                </a:lnSpc>
                <a:spcBef>
                  <a:spcPct val="0"/>
                </a:spcBef>
              </a:pPr>
              <a:r>
                <a:rPr lang="en-US" sz="3299" dirty="0">
                  <a:solidFill>
                    <a:srgbClr val="1C1F68"/>
                  </a:solidFill>
                  <a:latin typeface="Canva Sans"/>
                  <a:ea typeface="Canva Sans"/>
                  <a:cs typeface="Canva Sans"/>
                  <a:sym typeface="Canva Sans"/>
                </a:rPr>
                <a:t>Equipment Funding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9764330" y="252380"/>
              <a:ext cx="4401741" cy="14877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79"/>
                </a:lnSpc>
              </a:pPr>
              <a:r>
                <a:rPr lang="en-US" sz="3199" dirty="0">
                  <a:solidFill>
                    <a:srgbClr val="1C1F68"/>
                  </a:solidFill>
                  <a:latin typeface="Canva Sans"/>
                  <a:ea typeface="Canva Sans"/>
                  <a:cs typeface="Canva Sans"/>
                  <a:sym typeface="Canva Sans"/>
                </a:rPr>
                <a:t>£2,000 - £8,000</a:t>
              </a:r>
            </a:p>
            <a:p>
              <a:pPr algn="ctr">
                <a:lnSpc>
                  <a:spcPts val="4479"/>
                </a:lnSpc>
                <a:spcBef>
                  <a:spcPct val="0"/>
                </a:spcBef>
              </a:pPr>
              <a:r>
                <a:rPr lang="en-US" sz="3199" dirty="0">
                  <a:solidFill>
                    <a:srgbClr val="1C1F68"/>
                  </a:solidFill>
                  <a:latin typeface="Canva Sans"/>
                  <a:ea typeface="Canva Sans"/>
                  <a:cs typeface="Canva Sans"/>
                  <a:sym typeface="Canva Sans"/>
                </a:rPr>
                <a:t>per </a:t>
              </a:r>
              <a:r>
                <a:rPr lang="en-US" sz="3199" dirty="0" err="1">
                  <a:solidFill>
                    <a:srgbClr val="1C1F68"/>
                  </a:solidFill>
                  <a:latin typeface="Canva Sans"/>
                  <a:ea typeface="Canva Sans"/>
                  <a:cs typeface="Canva Sans"/>
                  <a:sym typeface="Canva Sans"/>
                </a:rPr>
                <a:t>organisation</a:t>
              </a:r>
              <a:endParaRPr lang="en-US" sz="3199" dirty="0">
                <a:solidFill>
                  <a:srgbClr val="1C1F68"/>
                </a:solidFill>
                <a:latin typeface="Canva Sans"/>
                <a:ea typeface="Canva Sans"/>
                <a:cs typeface="Canva Sans"/>
                <a:sym typeface="Canva Sans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3011889" y="568382"/>
            <a:ext cx="12264221" cy="1194203"/>
            <a:chOff x="0" y="0"/>
            <a:chExt cx="16352295" cy="1592270"/>
          </a:xfrm>
        </p:grpSpPr>
        <p:sp>
          <p:nvSpPr>
            <p:cNvPr id="22" name="Freeform 22"/>
            <p:cNvSpPr/>
            <p:nvPr/>
          </p:nvSpPr>
          <p:spPr>
            <a:xfrm>
              <a:off x="6575501" y="0"/>
              <a:ext cx="3201293" cy="1592270"/>
            </a:xfrm>
            <a:custGeom>
              <a:avLst/>
              <a:gdLst/>
              <a:ahLst/>
              <a:cxnLst/>
              <a:rect l="l" t="t" r="r" b="b"/>
              <a:pathLst>
                <a:path w="3201293" h="1592270">
                  <a:moveTo>
                    <a:pt x="0" y="0"/>
                  </a:moveTo>
                  <a:lnTo>
                    <a:pt x="3201293" y="0"/>
                  </a:lnTo>
                  <a:lnTo>
                    <a:pt x="3201293" y="1592270"/>
                  </a:lnTo>
                  <a:lnTo>
                    <a:pt x="0" y="15922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08619" b="-130708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99"/>
              <a:ext cx="16352295" cy="14114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347"/>
                </a:lnSpc>
              </a:pPr>
              <a:r>
                <a:rPr lang="en-US" sz="6122">
                  <a:solidFill>
                    <a:srgbClr val="1C1F68"/>
                  </a:solidFill>
                  <a:latin typeface="Agrandir Grand"/>
                  <a:ea typeface="Agrandir Grand"/>
                  <a:cs typeface="Agrandir Grand"/>
                  <a:sym typeface="Agrandir Grand"/>
                </a:rPr>
                <a:t>Thurrock         Connect</a:t>
              </a:r>
            </a:p>
          </p:txBody>
        </p:sp>
      </p:grpSp>
      <p:sp>
        <p:nvSpPr>
          <p:cNvPr id="24" name="Freeform 24"/>
          <p:cNvSpPr/>
          <p:nvPr/>
        </p:nvSpPr>
        <p:spPr>
          <a:xfrm>
            <a:off x="141430" y="3873555"/>
            <a:ext cx="5106501" cy="2539889"/>
          </a:xfrm>
          <a:custGeom>
            <a:avLst/>
            <a:gdLst/>
            <a:ahLst/>
            <a:cxnLst/>
            <a:rect l="l" t="t" r="r" b="b"/>
            <a:pathLst>
              <a:path w="5106501" h="2539889">
                <a:moveTo>
                  <a:pt x="0" y="0"/>
                </a:moveTo>
                <a:lnTo>
                  <a:pt x="5106501" y="0"/>
                </a:lnTo>
                <a:lnTo>
                  <a:pt x="5106501" y="2539890"/>
                </a:lnTo>
                <a:lnTo>
                  <a:pt x="0" y="25398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8619" b="-130708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5" name="Group 25"/>
          <p:cNvGrpSpPr/>
          <p:nvPr/>
        </p:nvGrpSpPr>
        <p:grpSpPr>
          <a:xfrm>
            <a:off x="5724543" y="3823393"/>
            <a:ext cx="11456702" cy="1684766"/>
            <a:chOff x="0" y="0"/>
            <a:chExt cx="15275603" cy="2246355"/>
          </a:xfrm>
        </p:grpSpPr>
        <p:grpSp>
          <p:nvGrpSpPr>
            <p:cNvPr id="26" name="Group 26"/>
            <p:cNvGrpSpPr/>
            <p:nvPr/>
          </p:nvGrpSpPr>
          <p:grpSpPr>
            <a:xfrm>
              <a:off x="8400601" y="0"/>
              <a:ext cx="6875002" cy="2246355"/>
              <a:chOff x="0" y="0"/>
              <a:chExt cx="1358025" cy="443724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1358025" cy="443725"/>
              </a:xfrm>
              <a:custGeom>
                <a:avLst/>
                <a:gdLst/>
                <a:ahLst/>
                <a:cxnLst/>
                <a:rect l="l" t="t" r="r" b="b"/>
                <a:pathLst>
                  <a:path w="1358025" h="443725">
                    <a:moveTo>
                      <a:pt x="76575" y="0"/>
                    </a:moveTo>
                    <a:lnTo>
                      <a:pt x="1281451" y="0"/>
                    </a:lnTo>
                    <a:cubicBezTo>
                      <a:pt x="1301759" y="0"/>
                      <a:pt x="1321236" y="8068"/>
                      <a:pt x="1335597" y="22428"/>
                    </a:cubicBezTo>
                    <a:cubicBezTo>
                      <a:pt x="1349958" y="36789"/>
                      <a:pt x="1358025" y="56266"/>
                      <a:pt x="1358025" y="76575"/>
                    </a:cubicBezTo>
                    <a:lnTo>
                      <a:pt x="1358025" y="367150"/>
                    </a:lnTo>
                    <a:cubicBezTo>
                      <a:pt x="1358025" y="387459"/>
                      <a:pt x="1349958" y="406936"/>
                      <a:pt x="1335597" y="421296"/>
                    </a:cubicBezTo>
                    <a:cubicBezTo>
                      <a:pt x="1321236" y="435657"/>
                      <a:pt x="1301759" y="443725"/>
                      <a:pt x="1281451" y="443725"/>
                    </a:cubicBezTo>
                    <a:lnTo>
                      <a:pt x="76575" y="443725"/>
                    </a:lnTo>
                    <a:cubicBezTo>
                      <a:pt x="56266" y="443725"/>
                      <a:pt x="36789" y="435657"/>
                      <a:pt x="22428" y="421296"/>
                    </a:cubicBezTo>
                    <a:cubicBezTo>
                      <a:pt x="8068" y="406936"/>
                      <a:pt x="0" y="387459"/>
                      <a:pt x="0" y="367150"/>
                    </a:cubicBezTo>
                    <a:lnTo>
                      <a:pt x="0" y="76575"/>
                    </a:lnTo>
                    <a:cubicBezTo>
                      <a:pt x="0" y="56266"/>
                      <a:pt x="8068" y="36789"/>
                      <a:pt x="22428" y="22428"/>
                    </a:cubicBezTo>
                    <a:cubicBezTo>
                      <a:pt x="36789" y="8068"/>
                      <a:pt x="56266" y="0"/>
                      <a:pt x="765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42875" cap="rnd">
                <a:solidFill>
                  <a:srgbClr val="44468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-38100"/>
                <a:ext cx="1358025" cy="48182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0" y="0"/>
              <a:ext cx="6875002" cy="2246355"/>
              <a:chOff x="0" y="0"/>
              <a:chExt cx="1358025" cy="443724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1358025" cy="443725"/>
              </a:xfrm>
              <a:custGeom>
                <a:avLst/>
                <a:gdLst/>
                <a:ahLst/>
                <a:cxnLst/>
                <a:rect l="l" t="t" r="r" b="b"/>
                <a:pathLst>
                  <a:path w="1358025" h="443725">
                    <a:moveTo>
                      <a:pt x="76575" y="0"/>
                    </a:moveTo>
                    <a:lnTo>
                      <a:pt x="1281451" y="0"/>
                    </a:lnTo>
                    <a:cubicBezTo>
                      <a:pt x="1301759" y="0"/>
                      <a:pt x="1321236" y="8068"/>
                      <a:pt x="1335597" y="22428"/>
                    </a:cubicBezTo>
                    <a:cubicBezTo>
                      <a:pt x="1349958" y="36789"/>
                      <a:pt x="1358025" y="56266"/>
                      <a:pt x="1358025" y="76575"/>
                    </a:cubicBezTo>
                    <a:lnTo>
                      <a:pt x="1358025" y="367150"/>
                    </a:lnTo>
                    <a:cubicBezTo>
                      <a:pt x="1358025" y="387459"/>
                      <a:pt x="1349958" y="406936"/>
                      <a:pt x="1335597" y="421296"/>
                    </a:cubicBezTo>
                    <a:cubicBezTo>
                      <a:pt x="1321236" y="435657"/>
                      <a:pt x="1301759" y="443725"/>
                      <a:pt x="1281451" y="443725"/>
                    </a:cubicBezTo>
                    <a:lnTo>
                      <a:pt x="76575" y="443725"/>
                    </a:lnTo>
                    <a:cubicBezTo>
                      <a:pt x="56266" y="443725"/>
                      <a:pt x="36789" y="435657"/>
                      <a:pt x="22428" y="421296"/>
                    </a:cubicBezTo>
                    <a:cubicBezTo>
                      <a:pt x="8068" y="406936"/>
                      <a:pt x="0" y="387459"/>
                      <a:pt x="0" y="367150"/>
                    </a:cubicBezTo>
                    <a:lnTo>
                      <a:pt x="0" y="76575"/>
                    </a:lnTo>
                    <a:cubicBezTo>
                      <a:pt x="0" y="56266"/>
                      <a:pt x="8068" y="36789"/>
                      <a:pt x="22428" y="22428"/>
                    </a:cubicBezTo>
                    <a:cubicBezTo>
                      <a:pt x="36789" y="8068"/>
                      <a:pt x="56266" y="0"/>
                      <a:pt x="765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42875" cap="rnd">
                <a:solidFill>
                  <a:srgbClr val="FFDE59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0" y="-38100"/>
                <a:ext cx="1358025" cy="48182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32" name="AutoShape 32"/>
            <p:cNvSpPr/>
            <p:nvPr/>
          </p:nvSpPr>
          <p:spPr>
            <a:xfrm>
              <a:off x="6875002" y="1123178"/>
              <a:ext cx="1525598" cy="0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624573" y="337681"/>
              <a:ext cx="5757861" cy="15220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19"/>
                </a:lnSpc>
              </a:pPr>
              <a:r>
                <a:rPr lang="en-US" sz="3299" dirty="0">
                  <a:solidFill>
                    <a:srgbClr val="1C1F68"/>
                  </a:solidFill>
                  <a:latin typeface="Canva Sans"/>
                  <a:ea typeface="Canva Sans"/>
                  <a:cs typeface="Canva Sans"/>
                  <a:sym typeface="Canva Sans"/>
                </a:rPr>
                <a:t>£30,000</a:t>
              </a:r>
            </a:p>
            <a:p>
              <a:pPr algn="ctr">
                <a:lnSpc>
                  <a:spcPts val="4619"/>
                </a:lnSpc>
                <a:spcBef>
                  <a:spcPct val="0"/>
                </a:spcBef>
              </a:pPr>
              <a:r>
                <a:rPr lang="en-US" sz="3200" dirty="0">
                  <a:solidFill>
                    <a:srgbClr val="1C1F68"/>
                  </a:solidFill>
                  <a:latin typeface="Canva Sans"/>
                  <a:ea typeface="Canva Sans"/>
                  <a:cs typeface="Canva Sans"/>
                  <a:sym typeface="Canva Sans"/>
                </a:rPr>
                <a:t>Connectivity</a:t>
              </a:r>
              <a:r>
                <a:rPr lang="en-US" sz="3299" dirty="0">
                  <a:solidFill>
                    <a:srgbClr val="1C1F68"/>
                  </a:solidFill>
                  <a:latin typeface="Canva Sans"/>
                  <a:ea typeface="Canva Sans"/>
                  <a:cs typeface="Canva Sans"/>
                  <a:sym typeface="Canva Sans"/>
                </a:rPr>
                <a:t> Funding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9029676" y="337681"/>
              <a:ext cx="5794597" cy="152204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619"/>
                </a:lnSpc>
              </a:pPr>
              <a:r>
                <a:rPr lang="en-US" sz="3299" dirty="0">
                  <a:solidFill>
                    <a:srgbClr val="1C1F68"/>
                  </a:solidFill>
                  <a:latin typeface="Canva Sans"/>
                  <a:ea typeface="Canva Sans"/>
                  <a:cs typeface="Canva Sans"/>
                  <a:sym typeface="Canva Sans"/>
                </a:rPr>
                <a:t>Up to £8,000</a:t>
              </a:r>
            </a:p>
            <a:p>
              <a:pPr algn="ctr">
                <a:lnSpc>
                  <a:spcPts val="4619"/>
                </a:lnSpc>
                <a:spcBef>
                  <a:spcPct val="0"/>
                </a:spcBef>
              </a:pPr>
              <a:r>
                <a:rPr lang="en-US" sz="3299" dirty="0">
                  <a:solidFill>
                    <a:srgbClr val="1C1F68"/>
                  </a:solidFill>
                  <a:latin typeface="Canva Sans"/>
                  <a:ea typeface="Canva Sans"/>
                  <a:cs typeface="Canva Sans"/>
                  <a:sym typeface="Canva Sans"/>
                </a:rPr>
                <a:t>per </a:t>
              </a:r>
              <a:r>
                <a:rPr lang="en-US" sz="3299" dirty="0" err="1">
                  <a:solidFill>
                    <a:srgbClr val="1C1F68"/>
                  </a:solidFill>
                  <a:latin typeface="Canva Sans"/>
                  <a:ea typeface="Canva Sans"/>
                  <a:cs typeface="Canva Sans"/>
                  <a:sym typeface="Canva Sans"/>
                </a:rPr>
                <a:t>organisation</a:t>
              </a:r>
              <a:endParaRPr lang="en-US" sz="3299" dirty="0">
                <a:solidFill>
                  <a:srgbClr val="1C1F68"/>
                </a:solidFill>
                <a:latin typeface="Canva Sans"/>
                <a:ea typeface="Canva Sans"/>
                <a:cs typeface="Canva Sans"/>
                <a:sym typeface="Canva Sans"/>
              </a:endParaRP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2024994" y="7573534"/>
            <a:ext cx="5156252" cy="1684766"/>
            <a:chOff x="0" y="0"/>
            <a:chExt cx="1358025" cy="443724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358025" cy="443725"/>
            </a:xfrm>
            <a:custGeom>
              <a:avLst/>
              <a:gdLst/>
              <a:ahLst/>
              <a:cxnLst/>
              <a:rect l="l" t="t" r="r" b="b"/>
              <a:pathLst>
                <a:path w="1358025" h="443725">
                  <a:moveTo>
                    <a:pt x="76575" y="0"/>
                  </a:moveTo>
                  <a:lnTo>
                    <a:pt x="1281451" y="0"/>
                  </a:lnTo>
                  <a:cubicBezTo>
                    <a:pt x="1301759" y="0"/>
                    <a:pt x="1321236" y="8068"/>
                    <a:pt x="1335597" y="22428"/>
                  </a:cubicBezTo>
                  <a:cubicBezTo>
                    <a:pt x="1349958" y="36789"/>
                    <a:pt x="1358025" y="56266"/>
                    <a:pt x="1358025" y="76575"/>
                  </a:cubicBezTo>
                  <a:lnTo>
                    <a:pt x="1358025" y="367150"/>
                  </a:lnTo>
                  <a:cubicBezTo>
                    <a:pt x="1358025" y="387459"/>
                    <a:pt x="1349958" y="406936"/>
                    <a:pt x="1335597" y="421296"/>
                  </a:cubicBezTo>
                  <a:cubicBezTo>
                    <a:pt x="1321236" y="435657"/>
                    <a:pt x="1301759" y="443725"/>
                    <a:pt x="1281451" y="443725"/>
                  </a:cubicBezTo>
                  <a:lnTo>
                    <a:pt x="76575" y="443725"/>
                  </a:lnTo>
                  <a:cubicBezTo>
                    <a:pt x="56266" y="443725"/>
                    <a:pt x="36789" y="435657"/>
                    <a:pt x="22428" y="421296"/>
                  </a:cubicBezTo>
                  <a:cubicBezTo>
                    <a:pt x="8068" y="406936"/>
                    <a:pt x="0" y="387459"/>
                    <a:pt x="0" y="367150"/>
                  </a:cubicBezTo>
                  <a:lnTo>
                    <a:pt x="0" y="76575"/>
                  </a:lnTo>
                  <a:cubicBezTo>
                    <a:pt x="0" y="56266"/>
                    <a:pt x="8068" y="36789"/>
                    <a:pt x="22428" y="22428"/>
                  </a:cubicBezTo>
                  <a:cubicBezTo>
                    <a:pt x="36789" y="8068"/>
                    <a:pt x="56266" y="0"/>
                    <a:pt x="76575" y="0"/>
                  </a:cubicBezTo>
                  <a:close/>
                </a:path>
              </a:pathLst>
            </a:custGeom>
            <a:solidFill>
              <a:srgbClr val="FFFFFF"/>
            </a:solidFill>
            <a:ln w="142875" cap="rnd">
              <a:solidFill>
                <a:srgbClr val="444681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38100"/>
              <a:ext cx="1358025" cy="4818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5724543" y="7573534"/>
            <a:ext cx="5156252" cy="1684766"/>
            <a:chOff x="0" y="0"/>
            <a:chExt cx="1358025" cy="443724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1358025" cy="443725"/>
            </a:xfrm>
            <a:custGeom>
              <a:avLst/>
              <a:gdLst/>
              <a:ahLst/>
              <a:cxnLst/>
              <a:rect l="l" t="t" r="r" b="b"/>
              <a:pathLst>
                <a:path w="1358025" h="443725">
                  <a:moveTo>
                    <a:pt x="76575" y="0"/>
                  </a:moveTo>
                  <a:lnTo>
                    <a:pt x="1281451" y="0"/>
                  </a:lnTo>
                  <a:cubicBezTo>
                    <a:pt x="1301759" y="0"/>
                    <a:pt x="1321236" y="8068"/>
                    <a:pt x="1335597" y="22428"/>
                  </a:cubicBezTo>
                  <a:cubicBezTo>
                    <a:pt x="1349958" y="36789"/>
                    <a:pt x="1358025" y="56266"/>
                    <a:pt x="1358025" y="76575"/>
                  </a:cubicBezTo>
                  <a:lnTo>
                    <a:pt x="1358025" y="367150"/>
                  </a:lnTo>
                  <a:cubicBezTo>
                    <a:pt x="1358025" y="387459"/>
                    <a:pt x="1349958" y="406936"/>
                    <a:pt x="1335597" y="421296"/>
                  </a:cubicBezTo>
                  <a:cubicBezTo>
                    <a:pt x="1321236" y="435657"/>
                    <a:pt x="1301759" y="443725"/>
                    <a:pt x="1281451" y="443725"/>
                  </a:cubicBezTo>
                  <a:lnTo>
                    <a:pt x="76575" y="443725"/>
                  </a:lnTo>
                  <a:cubicBezTo>
                    <a:pt x="56266" y="443725"/>
                    <a:pt x="36789" y="435657"/>
                    <a:pt x="22428" y="421296"/>
                  </a:cubicBezTo>
                  <a:cubicBezTo>
                    <a:pt x="8068" y="406936"/>
                    <a:pt x="0" y="387459"/>
                    <a:pt x="0" y="367150"/>
                  </a:cubicBezTo>
                  <a:lnTo>
                    <a:pt x="0" y="76575"/>
                  </a:lnTo>
                  <a:cubicBezTo>
                    <a:pt x="0" y="56266"/>
                    <a:pt x="8068" y="36789"/>
                    <a:pt x="22428" y="22428"/>
                  </a:cubicBezTo>
                  <a:cubicBezTo>
                    <a:pt x="36789" y="8068"/>
                    <a:pt x="56266" y="0"/>
                    <a:pt x="76575" y="0"/>
                  </a:cubicBezTo>
                  <a:close/>
                </a:path>
              </a:pathLst>
            </a:custGeom>
            <a:solidFill>
              <a:srgbClr val="FFFFFF"/>
            </a:solidFill>
            <a:ln w="142875" cap="rnd">
              <a:solidFill>
                <a:srgbClr val="FFDE59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-38100"/>
              <a:ext cx="1358025" cy="4818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1" name="AutoShape 41"/>
          <p:cNvSpPr/>
          <p:nvPr/>
        </p:nvSpPr>
        <p:spPr>
          <a:xfrm>
            <a:off x="10880795" y="8415917"/>
            <a:ext cx="1144199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42" name="TextBox 42"/>
          <p:cNvSpPr txBox="1"/>
          <p:nvPr/>
        </p:nvSpPr>
        <p:spPr>
          <a:xfrm>
            <a:off x="6192973" y="7810126"/>
            <a:ext cx="4318397" cy="1144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9"/>
              </a:lnSpc>
            </a:pPr>
            <a:r>
              <a:rPr lang="en-US" sz="3299" dirty="0">
                <a:solidFill>
                  <a:srgbClr val="1C1F68"/>
                </a:solidFill>
                <a:latin typeface="Canva Sans"/>
                <a:ea typeface="Canva Sans"/>
                <a:cs typeface="Canva Sans"/>
                <a:sym typeface="Canva Sans"/>
              </a:rPr>
              <a:t>IT </a:t>
            </a:r>
            <a:r>
              <a:rPr lang="en-US" sz="3200" dirty="0">
                <a:solidFill>
                  <a:srgbClr val="1C1F68"/>
                </a:solidFill>
                <a:latin typeface="Canva Sans"/>
                <a:ea typeface="Canva Sans"/>
                <a:cs typeface="Canva Sans"/>
                <a:sym typeface="Canva Sans"/>
              </a:rPr>
              <a:t>Support</a:t>
            </a:r>
            <a:r>
              <a:rPr lang="en-US" sz="3299" dirty="0">
                <a:solidFill>
                  <a:srgbClr val="1C1F68"/>
                </a:solidFill>
                <a:latin typeface="Canva Sans"/>
                <a:ea typeface="Canva Sans"/>
                <a:cs typeface="Canva Sans"/>
                <a:sym typeface="Canva Sans"/>
              </a:rPr>
              <a:t>  </a:t>
            </a:r>
          </a:p>
          <a:p>
            <a:pPr algn="ctr">
              <a:lnSpc>
                <a:spcPts val="4619"/>
              </a:lnSpc>
              <a:spcBef>
                <a:spcPct val="0"/>
              </a:spcBef>
            </a:pPr>
            <a:r>
              <a:rPr lang="en-US" sz="3299" dirty="0">
                <a:solidFill>
                  <a:srgbClr val="1C1F68"/>
                </a:solidFill>
                <a:latin typeface="Canva Sans"/>
                <a:ea typeface="Canva Sans"/>
                <a:cs typeface="Canva Sans"/>
                <a:sym typeface="Canva Sans"/>
              </a:rPr>
              <a:t>&amp; </a:t>
            </a:r>
            <a:r>
              <a:rPr lang="en-US" sz="3200" dirty="0">
                <a:solidFill>
                  <a:srgbClr val="1C1F68"/>
                </a:solidFill>
                <a:latin typeface="Canva Sans"/>
                <a:ea typeface="Canva Sans"/>
                <a:cs typeface="Canva Sans"/>
                <a:sym typeface="Canva Sans"/>
              </a:rPr>
              <a:t>Advice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2396469" y="7810126"/>
            <a:ext cx="4447851" cy="1144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9"/>
              </a:lnSpc>
              <a:spcBef>
                <a:spcPct val="0"/>
              </a:spcBef>
            </a:pPr>
            <a:r>
              <a:rPr lang="en-US" sz="3299" dirty="0">
                <a:solidFill>
                  <a:srgbClr val="1C1F68"/>
                </a:solidFill>
                <a:latin typeface="Canva Sans"/>
                <a:ea typeface="Canva Sans"/>
                <a:cs typeface="Canva Sans"/>
                <a:sym typeface="Canva Sans"/>
              </a:rPr>
              <a:t>Options </a:t>
            </a:r>
            <a:r>
              <a:rPr lang="en-US" sz="3200" dirty="0">
                <a:solidFill>
                  <a:srgbClr val="1C1F68"/>
                </a:solidFill>
                <a:latin typeface="Canva Sans"/>
                <a:ea typeface="Canva Sans"/>
                <a:cs typeface="Canva Sans"/>
                <a:sym typeface="Canva Sans"/>
              </a:rPr>
              <a:t>appraisal</a:t>
            </a:r>
            <a:r>
              <a:rPr lang="en-US" sz="3299" dirty="0">
                <a:solidFill>
                  <a:srgbClr val="1C1F68"/>
                </a:solidFill>
                <a:latin typeface="Canva Sans"/>
                <a:ea typeface="Canva Sans"/>
                <a:cs typeface="Canva Sans"/>
                <a:sym typeface="Canva Sans"/>
              </a:rPr>
              <a:t> December 2024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66471" y="2438540"/>
            <a:ext cx="1119874" cy="1119874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1F68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7028021" y="7005876"/>
            <a:ext cx="923961" cy="915876"/>
          </a:xfrm>
          <a:custGeom>
            <a:avLst/>
            <a:gdLst/>
            <a:ahLst/>
            <a:cxnLst/>
            <a:rect l="l" t="t" r="r" b="b"/>
            <a:pathLst>
              <a:path w="923961" h="915876">
                <a:moveTo>
                  <a:pt x="0" y="0"/>
                </a:moveTo>
                <a:lnTo>
                  <a:pt x="923961" y="0"/>
                </a:lnTo>
                <a:lnTo>
                  <a:pt x="923961" y="915876"/>
                </a:lnTo>
                <a:lnTo>
                  <a:pt x="0" y="9158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3011889" y="568382"/>
            <a:ext cx="12264221" cy="1194203"/>
            <a:chOff x="0" y="0"/>
            <a:chExt cx="16352295" cy="1592270"/>
          </a:xfrm>
        </p:grpSpPr>
        <p:sp>
          <p:nvSpPr>
            <p:cNvPr id="7" name="Freeform 7"/>
            <p:cNvSpPr/>
            <p:nvPr/>
          </p:nvSpPr>
          <p:spPr>
            <a:xfrm>
              <a:off x="6575501" y="0"/>
              <a:ext cx="3201293" cy="1592270"/>
            </a:xfrm>
            <a:custGeom>
              <a:avLst/>
              <a:gdLst/>
              <a:ahLst/>
              <a:cxnLst/>
              <a:rect l="l" t="t" r="r" b="b"/>
              <a:pathLst>
                <a:path w="3201293" h="1592270">
                  <a:moveTo>
                    <a:pt x="0" y="0"/>
                  </a:moveTo>
                  <a:lnTo>
                    <a:pt x="3201293" y="0"/>
                  </a:lnTo>
                  <a:lnTo>
                    <a:pt x="3201293" y="1592270"/>
                  </a:lnTo>
                  <a:lnTo>
                    <a:pt x="0" y="15922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08619" b="-130708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99"/>
              <a:ext cx="16352295" cy="14114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347"/>
                </a:lnSpc>
              </a:pPr>
              <a:r>
                <a:rPr lang="en-US" sz="6122">
                  <a:solidFill>
                    <a:srgbClr val="1C1F68"/>
                  </a:solidFill>
                  <a:latin typeface="Agrandir Grand"/>
                  <a:ea typeface="Agrandir Grand"/>
                  <a:cs typeface="Agrandir Grand"/>
                  <a:sym typeface="Agrandir Grand"/>
                </a:rPr>
                <a:t>Thurrock         Connect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4205680" y="2582552"/>
            <a:ext cx="9351578" cy="682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dirty="0">
                <a:solidFill>
                  <a:srgbClr val="1C1F68"/>
                </a:solidFill>
                <a:latin typeface="Poppins Bold"/>
                <a:ea typeface="Poppins Bold"/>
                <a:cs typeface="Poppins Bold"/>
                <a:sym typeface="Poppins Bold"/>
              </a:rPr>
              <a:t>Training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266471" y="4576213"/>
            <a:ext cx="7891583" cy="1184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1C1F68"/>
                </a:solidFill>
                <a:latin typeface="Poppins"/>
                <a:ea typeface="Poppins"/>
                <a:cs typeface="Poppins"/>
                <a:sym typeface="Poppins"/>
              </a:rPr>
              <a:t>Training based on Digital Report</a:t>
            </a:r>
          </a:p>
          <a:p>
            <a:pPr marL="647700" lvl="1" indent="-323850" algn="l">
              <a:lnSpc>
                <a:spcPts val="5550"/>
              </a:lnSpc>
              <a:buFont typeface="Arial"/>
              <a:buChar char="•"/>
            </a:pPr>
            <a:r>
              <a:rPr lang="en-US" sz="3000" dirty="0">
                <a:solidFill>
                  <a:srgbClr val="1C1F68"/>
                </a:solidFill>
                <a:latin typeface="Poppins"/>
                <a:ea typeface="Poppins"/>
                <a:cs typeface="Poppins"/>
                <a:sym typeface="Poppins"/>
              </a:rPr>
              <a:t>Online training (free and paid for)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158054" y="4337966"/>
            <a:ext cx="7101246" cy="3743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1C1F68"/>
                </a:solidFill>
                <a:latin typeface="Poppins"/>
                <a:ea typeface="Poppins"/>
                <a:cs typeface="Poppins"/>
                <a:sym typeface="Poppins"/>
              </a:rPr>
              <a:t>Virtual Meeting with Confidence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1C1F68"/>
                </a:solidFill>
                <a:latin typeface="Poppins"/>
                <a:ea typeface="Poppins"/>
                <a:cs typeface="Poppins"/>
                <a:sym typeface="Poppins"/>
              </a:rPr>
              <a:t>Getting the most out of Social Media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1C1F68"/>
                </a:solidFill>
                <a:latin typeface="Poppins"/>
                <a:ea typeface="Poppins"/>
                <a:cs typeface="Poppins"/>
                <a:sym typeface="Poppins"/>
              </a:rPr>
              <a:t>Website Training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1C1F68"/>
                </a:solidFill>
                <a:latin typeface="Poppins"/>
                <a:ea typeface="Poppins"/>
                <a:cs typeface="Poppins"/>
                <a:sym typeface="Poppins"/>
              </a:rPr>
              <a:t>GDPR Training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1C1F68"/>
                </a:solidFill>
                <a:latin typeface="Poppins"/>
                <a:ea typeface="Poppins"/>
                <a:cs typeface="Poppins"/>
                <a:sym typeface="Poppins"/>
              </a:rPr>
              <a:t>Intro to AI Training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endParaRPr lang="en-US" sz="3000" dirty="0">
              <a:solidFill>
                <a:srgbClr val="1C1F6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" name="TextBox 15"/>
          <p:cNvSpPr txBox="1"/>
          <p:nvPr/>
        </p:nvSpPr>
        <p:spPr>
          <a:xfrm rot="725990">
            <a:off x="13657705" y="2571517"/>
            <a:ext cx="3614377" cy="11703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925"/>
              </a:lnSpc>
              <a:spcBef>
                <a:spcPct val="0"/>
              </a:spcBef>
            </a:pPr>
            <a:r>
              <a:rPr lang="en-US" sz="7089" dirty="0">
                <a:solidFill>
                  <a:srgbClr val="FFDE59"/>
                </a:solidFill>
                <a:latin typeface="Aurora"/>
                <a:ea typeface="Aurora"/>
                <a:cs typeface="Aurora"/>
                <a:sym typeface="Aurora"/>
              </a:rPr>
              <a:t>Examples</a:t>
            </a:r>
          </a:p>
        </p:txBody>
      </p:sp>
      <p:pic>
        <p:nvPicPr>
          <p:cNvPr id="18" name="Graphic 17" descr="Teacher outline">
            <a:extLst>
              <a:ext uri="{FF2B5EF4-FFF2-40B4-BE49-F238E27FC236}">
                <a16:creationId xmlns:a16="http://schemas.microsoft.com/office/drawing/2014/main" id="{BB726507-2DD9-C10D-1D5D-5D43B7165A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0024" y="5747437"/>
            <a:ext cx="5484411" cy="548441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008687E-D695-A299-907D-6159C9D91DCE}"/>
              </a:ext>
            </a:extLst>
          </p:cNvPr>
          <p:cNvSpPr txBox="1"/>
          <p:nvPr/>
        </p:nvSpPr>
        <p:spPr>
          <a:xfrm>
            <a:off x="1778028" y="7525294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+mj-lt"/>
                <a:hlinkClick r:id="rId8"/>
              </a:rPr>
              <a:t>Open Training Link</a:t>
            </a:r>
            <a:endParaRPr lang="en-GB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00309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66471" y="2438540"/>
            <a:ext cx="1119874" cy="1119874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1F68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7028021" y="7005876"/>
            <a:ext cx="923961" cy="915876"/>
          </a:xfrm>
          <a:custGeom>
            <a:avLst/>
            <a:gdLst/>
            <a:ahLst/>
            <a:cxnLst/>
            <a:rect l="l" t="t" r="r" b="b"/>
            <a:pathLst>
              <a:path w="923961" h="915876">
                <a:moveTo>
                  <a:pt x="0" y="0"/>
                </a:moveTo>
                <a:lnTo>
                  <a:pt x="923961" y="0"/>
                </a:lnTo>
                <a:lnTo>
                  <a:pt x="923961" y="915876"/>
                </a:lnTo>
                <a:lnTo>
                  <a:pt x="0" y="9158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3011889" y="568382"/>
            <a:ext cx="12264221" cy="1194203"/>
            <a:chOff x="0" y="0"/>
            <a:chExt cx="16352295" cy="1592270"/>
          </a:xfrm>
        </p:grpSpPr>
        <p:sp>
          <p:nvSpPr>
            <p:cNvPr id="7" name="Freeform 7"/>
            <p:cNvSpPr/>
            <p:nvPr/>
          </p:nvSpPr>
          <p:spPr>
            <a:xfrm>
              <a:off x="6575501" y="0"/>
              <a:ext cx="3201293" cy="1592270"/>
            </a:xfrm>
            <a:custGeom>
              <a:avLst/>
              <a:gdLst/>
              <a:ahLst/>
              <a:cxnLst/>
              <a:rect l="l" t="t" r="r" b="b"/>
              <a:pathLst>
                <a:path w="3201293" h="1592270">
                  <a:moveTo>
                    <a:pt x="0" y="0"/>
                  </a:moveTo>
                  <a:lnTo>
                    <a:pt x="3201293" y="0"/>
                  </a:lnTo>
                  <a:lnTo>
                    <a:pt x="3201293" y="1592270"/>
                  </a:lnTo>
                  <a:lnTo>
                    <a:pt x="0" y="15922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08619" b="-130708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99"/>
              <a:ext cx="16352295" cy="14114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347"/>
                </a:lnSpc>
              </a:pPr>
              <a:r>
                <a:rPr lang="en-US" sz="6122">
                  <a:solidFill>
                    <a:srgbClr val="1C1F68"/>
                  </a:solidFill>
                  <a:latin typeface="Agrandir Grand"/>
                  <a:ea typeface="Agrandir Grand"/>
                  <a:cs typeface="Agrandir Grand"/>
                  <a:sym typeface="Agrandir Grand"/>
                </a:rPr>
                <a:t>Thurrock         Connect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199122" y="8887005"/>
            <a:ext cx="11889756" cy="1270736"/>
            <a:chOff x="0" y="0"/>
            <a:chExt cx="3131458" cy="33467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131458" cy="334679"/>
            </a:xfrm>
            <a:custGeom>
              <a:avLst/>
              <a:gdLst/>
              <a:ahLst/>
              <a:cxnLst/>
              <a:rect l="l" t="t" r="r" b="b"/>
              <a:pathLst>
                <a:path w="3131458" h="334679">
                  <a:moveTo>
                    <a:pt x="0" y="0"/>
                  </a:moveTo>
                  <a:lnTo>
                    <a:pt x="3131458" y="0"/>
                  </a:lnTo>
                  <a:lnTo>
                    <a:pt x="3131458" y="334679"/>
                  </a:lnTo>
                  <a:lnTo>
                    <a:pt x="0" y="334679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114300"/>
              <a:ext cx="3131458" cy="4489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9"/>
                </a:lnSpc>
              </a:pPr>
              <a:r>
                <a:rPr lang="en-US" sz="3999" dirty="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  <a:hlinkClick r:id="rId6"/>
                </a:rPr>
                <a:t>www.thurrockcvs.org/thurrockconnect</a:t>
              </a:r>
              <a:endParaRPr lang="en-US" sz="399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4205680" y="2582552"/>
            <a:ext cx="9351578" cy="682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1C1F68"/>
                </a:solidFill>
                <a:latin typeface="Poppins Bold"/>
                <a:ea typeface="Poppins Bold"/>
                <a:cs typeface="Poppins Bold"/>
                <a:sym typeface="Poppins Bold"/>
              </a:rPr>
              <a:t>Resources</a:t>
            </a:r>
            <a:endParaRPr lang="en-US" sz="3999" dirty="0">
              <a:solidFill>
                <a:srgbClr val="1C1F68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266471" y="4576213"/>
            <a:ext cx="7891583" cy="4253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1C1F68"/>
                </a:solidFill>
                <a:latin typeface="Poppins"/>
                <a:ea typeface="Poppins"/>
                <a:cs typeface="Poppins"/>
                <a:sym typeface="Poppins"/>
              </a:rPr>
              <a:t>Templates for digital policies</a:t>
            </a:r>
          </a:p>
          <a:p>
            <a:pPr marL="647700" lvl="1" indent="-323850" algn="l">
              <a:lnSpc>
                <a:spcPts val="7500"/>
              </a:lnSpc>
              <a:buFont typeface="Arial"/>
              <a:buChar char="•"/>
            </a:pPr>
            <a:r>
              <a:rPr lang="en-US" sz="3000" dirty="0">
                <a:solidFill>
                  <a:srgbClr val="1C1F68"/>
                </a:solidFill>
                <a:latin typeface="Poppins"/>
                <a:ea typeface="Poppins"/>
                <a:cs typeface="Poppins"/>
                <a:sym typeface="Poppins"/>
              </a:rPr>
              <a:t>Best Practice Guides</a:t>
            </a:r>
          </a:p>
          <a:p>
            <a:pPr marL="647700" lvl="1" indent="-323850" algn="l">
              <a:lnSpc>
                <a:spcPts val="7500"/>
              </a:lnSpc>
              <a:buFont typeface="Arial"/>
              <a:buChar char="•"/>
            </a:pPr>
            <a:r>
              <a:rPr lang="en-US" sz="3000" dirty="0">
                <a:solidFill>
                  <a:srgbClr val="1C1F68"/>
                </a:solidFill>
                <a:latin typeface="Poppins"/>
                <a:ea typeface="Poppins"/>
                <a:cs typeface="Poppins"/>
                <a:sym typeface="Poppins"/>
              </a:rPr>
              <a:t>Checklists</a:t>
            </a:r>
          </a:p>
          <a:p>
            <a:pPr marL="647700" lvl="1" indent="-323850" algn="l">
              <a:lnSpc>
                <a:spcPts val="7500"/>
              </a:lnSpc>
              <a:buFont typeface="Arial"/>
              <a:buChar char="•"/>
            </a:pPr>
            <a:r>
              <a:rPr lang="en-US" sz="3000" dirty="0">
                <a:solidFill>
                  <a:srgbClr val="1C1F68"/>
                </a:solidFill>
                <a:latin typeface="Poppins"/>
                <a:ea typeface="Poppins"/>
                <a:cs typeface="Poppins"/>
                <a:sym typeface="Poppins"/>
              </a:rPr>
              <a:t>Online Tools</a:t>
            </a:r>
          </a:p>
          <a:p>
            <a:pPr marL="647700" lvl="1" indent="-323850" algn="l">
              <a:lnSpc>
                <a:spcPts val="7500"/>
              </a:lnSpc>
              <a:buFont typeface="Arial"/>
              <a:buChar char="•"/>
            </a:pPr>
            <a:r>
              <a:rPr lang="en-US" sz="3000" dirty="0">
                <a:solidFill>
                  <a:srgbClr val="1C1F68"/>
                </a:solidFill>
                <a:latin typeface="Poppins"/>
                <a:ea typeface="Poppins"/>
                <a:cs typeface="Poppins"/>
                <a:sym typeface="Poppins"/>
              </a:rPr>
              <a:t>Alternative Funding Streams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158054" y="4337966"/>
            <a:ext cx="7101246" cy="3204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1C1F68"/>
                </a:solidFill>
                <a:latin typeface="Poppins"/>
                <a:ea typeface="Poppins"/>
                <a:cs typeface="Poppins"/>
                <a:sym typeface="Poppins"/>
              </a:rPr>
              <a:t>Social Media Policy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1C1F68"/>
                </a:solidFill>
                <a:latin typeface="Poppins"/>
                <a:ea typeface="Poppins"/>
                <a:cs typeface="Poppins"/>
                <a:sym typeface="Poppins"/>
              </a:rPr>
              <a:t>IT Strategy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1C1F68"/>
                </a:solidFill>
                <a:latin typeface="Poppins"/>
                <a:ea typeface="Poppins"/>
                <a:cs typeface="Poppins"/>
                <a:sym typeface="Poppins"/>
              </a:rPr>
              <a:t>Volunteer Digital Guidance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1C1F68"/>
                </a:solidFill>
                <a:latin typeface="Poppins"/>
                <a:ea typeface="Poppins"/>
                <a:cs typeface="Poppins"/>
                <a:sym typeface="Poppins"/>
              </a:rPr>
              <a:t>GDPR Tool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endParaRPr lang="en-US" sz="3000" dirty="0">
              <a:solidFill>
                <a:srgbClr val="1C1F68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endParaRPr lang="en-US" sz="3000" dirty="0">
              <a:solidFill>
                <a:srgbClr val="1C1F6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" name="TextBox 15">
            <a:extLst>
              <a:ext uri="{FF2B5EF4-FFF2-40B4-BE49-F238E27FC236}">
                <a16:creationId xmlns:a16="http://schemas.microsoft.com/office/drawing/2014/main" id="{2220322A-E98D-B07D-5DBD-51847F85A046}"/>
              </a:ext>
            </a:extLst>
          </p:cNvPr>
          <p:cNvSpPr txBox="1"/>
          <p:nvPr/>
        </p:nvSpPr>
        <p:spPr>
          <a:xfrm rot="725990">
            <a:off x="13657705" y="2571517"/>
            <a:ext cx="3614377" cy="11703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925"/>
              </a:lnSpc>
              <a:spcBef>
                <a:spcPct val="0"/>
              </a:spcBef>
            </a:pPr>
            <a:r>
              <a:rPr lang="en-US" sz="7089" dirty="0">
                <a:solidFill>
                  <a:srgbClr val="FFDE59"/>
                </a:solidFill>
                <a:latin typeface="Aurora"/>
                <a:ea typeface="Aurora"/>
                <a:cs typeface="Aurora"/>
                <a:sym typeface="Aurora"/>
              </a:rPr>
              <a:t>Examples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66471" y="2438540"/>
            <a:ext cx="1119874" cy="1119874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1F68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7028021" y="7005876"/>
            <a:ext cx="923961" cy="915876"/>
          </a:xfrm>
          <a:custGeom>
            <a:avLst/>
            <a:gdLst/>
            <a:ahLst/>
            <a:cxnLst/>
            <a:rect l="l" t="t" r="r" b="b"/>
            <a:pathLst>
              <a:path w="923961" h="915876">
                <a:moveTo>
                  <a:pt x="0" y="0"/>
                </a:moveTo>
                <a:lnTo>
                  <a:pt x="923961" y="0"/>
                </a:lnTo>
                <a:lnTo>
                  <a:pt x="923961" y="915876"/>
                </a:lnTo>
                <a:lnTo>
                  <a:pt x="0" y="9158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3011889" y="568382"/>
            <a:ext cx="12264221" cy="1194203"/>
            <a:chOff x="0" y="0"/>
            <a:chExt cx="16352295" cy="1592270"/>
          </a:xfrm>
        </p:grpSpPr>
        <p:sp>
          <p:nvSpPr>
            <p:cNvPr id="7" name="Freeform 7"/>
            <p:cNvSpPr/>
            <p:nvPr/>
          </p:nvSpPr>
          <p:spPr>
            <a:xfrm>
              <a:off x="6575501" y="0"/>
              <a:ext cx="3201293" cy="1592270"/>
            </a:xfrm>
            <a:custGeom>
              <a:avLst/>
              <a:gdLst/>
              <a:ahLst/>
              <a:cxnLst/>
              <a:rect l="l" t="t" r="r" b="b"/>
              <a:pathLst>
                <a:path w="3201293" h="1592270">
                  <a:moveTo>
                    <a:pt x="0" y="0"/>
                  </a:moveTo>
                  <a:lnTo>
                    <a:pt x="3201293" y="0"/>
                  </a:lnTo>
                  <a:lnTo>
                    <a:pt x="3201293" y="1592270"/>
                  </a:lnTo>
                  <a:lnTo>
                    <a:pt x="0" y="15922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08619" b="-130708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99"/>
              <a:ext cx="16352295" cy="14114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347"/>
                </a:lnSpc>
              </a:pPr>
              <a:r>
                <a:rPr lang="en-US" sz="6122">
                  <a:solidFill>
                    <a:srgbClr val="1C1F68"/>
                  </a:solidFill>
                  <a:latin typeface="Agrandir Grand"/>
                  <a:ea typeface="Agrandir Grand"/>
                  <a:cs typeface="Agrandir Grand"/>
                  <a:sym typeface="Agrandir Grand"/>
                </a:rPr>
                <a:t>Thurrock         Connect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205680" y="2582552"/>
            <a:ext cx="9351578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1C1F68"/>
                </a:solidFill>
                <a:latin typeface="Poppins Bold"/>
                <a:ea typeface="Poppins Bold"/>
                <a:cs typeface="Poppins Bold"/>
                <a:sym typeface="Poppins Bold"/>
              </a:rPr>
              <a:t>Support &amp; Advice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266471" y="5619624"/>
            <a:ext cx="13870218" cy="1457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1C1F68"/>
                </a:solidFill>
                <a:latin typeface="Poppins"/>
                <a:ea typeface="Poppins"/>
                <a:cs typeface="Poppins"/>
                <a:sym typeface="Poppins"/>
              </a:rPr>
              <a:t>Sector Service Option Appraisal to be completed by December 2024</a:t>
            </a:r>
          </a:p>
        </p:txBody>
      </p:sp>
      <p:grpSp>
        <p:nvGrpSpPr>
          <p:cNvPr id="14" name="Group 9">
            <a:extLst>
              <a:ext uri="{FF2B5EF4-FFF2-40B4-BE49-F238E27FC236}">
                <a16:creationId xmlns:a16="http://schemas.microsoft.com/office/drawing/2014/main" id="{D881D6C8-5924-C9C5-3DF6-D0751CE5BFD2}"/>
              </a:ext>
            </a:extLst>
          </p:cNvPr>
          <p:cNvGrpSpPr/>
          <p:nvPr/>
        </p:nvGrpSpPr>
        <p:grpSpPr>
          <a:xfrm>
            <a:off x="3199122" y="8887005"/>
            <a:ext cx="11889756" cy="1270736"/>
            <a:chOff x="0" y="0"/>
            <a:chExt cx="3131458" cy="334679"/>
          </a:xfrm>
        </p:grpSpPr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CE1330F2-B9B8-9D1E-3158-A8CCA84A0937}"/>
                </a:ext>
              </a:extLst>
            </p:cNvPr>
            <p:cNvSpPr/>
            <p:nvPr/>
          </p:nvSpPr>
          <p:spPr>
            <a:xfrm>
              <a:off x="0" y="0"/>
              <a:ext cx="3131458" cy="334679"/>
            </a:xfrm>
            <a:custGeom>
              <a:avLst/>
              <a:gdLst/>
              <a:ahLst/>
              <a:cxnLst/>
              <a:rect l="l" t="t" r="r" b="b"/>
              <a:pathLst>
                <a:path w="3131458" h="334679">
                  <a:moveTo>
                    <a:pt x="0" y="0"/>
                  </a:moveTo>
                  <a:lnTo>
                    <a:pt x="3131458" y="0"/>
                  </a:lnTo>
                  <a:lnTo>
                    <a:pt x="3131458" y="334679"/>
                  </a:lnTo>
                  <a:lnTo>
                    <a:pt x="0" y="334679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1">
              <a:extLst>
                <a:ext uri="{FF2B5EF4-FFF2-40B4-BE49-F238E27FC236}">
                  <a16:creationId xmlns:a16="http://schemas.microsoft.com/office/drawing/2014/main" id="{569CD426-2E2E-AA3F-D08B-BF0D505D6DED}"/>
                </a:ext>
              </a:extLst>
            </p:cNvPr>
            <p:cNvSpPr txBox="1"/>
            <p:nvPr/>
          </p:nvSpPr>
          <p:spPr>
            <a:xfrm>
              <a:off x="0" y="-114300"/>
              <a:ext cx="3131458" cy="4489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9"/>
                </a:lnSpc>
              </a:pPr>
              <a:r>
                <a:rPr lang="en-US" sz="3999" dirty="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  <a:hlinkClick r:id="rId6"/>
                </a:rPr>
                <a:t>www.thurrockcvs.org/thurrockconnect</a:t>
              </a:r>
              <a:endParaRPr lang="en-US" sz="399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66471" y="2438540"/>
            <a:ext cx="1119874" cy="1119874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1F68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7028021" y="7005876"/>
            <a:ext cx="923961" cy="915876"/>
          </a:xfrm>
          <a:custGeom>
            <a:avLst/>
            <a:gdLst/>
            <a:ahLst/>
            <a:cxnLst/>
            <a:rect l="l" t="t" r="r" b="b"/>
            <a:pathLst>
              <a:path w="923961" h="915876">
                <a:moveTo>
                  <a:pt x="0" y="0"/>
                </a:moveTo>
                <a:lnTo>
                  <a:pt x="923961" y="0"/>
                </a:lnTo>
                <a:lnTo>
                  <a:pt x="923961" y="915876"/>
                </a:lnTo>
                <a:lnTo>
                  <a:pt x="0" y="9158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3011889" y="568382"/>
            <a:ext cx="12264221" cy="1194203"/>
            <a:chOff x="0" y="0"/>
            <a:chExt cx="16352295" cy="1592270"/>
          </a:xfrm>
        </p:grpSpPr>
        <p:sp>
          <p:nvSpPr>
            <p:cNvPr id="7" name="Freeform 7"/>
            <p:cNvSpPr/>
            <p:nvPr/>
          </p:nvSpPr>
          <p:spPr>
            <a:xfrm>
              <a:off x="6575501" y="0"/>
              <a:ext cx="3201293" cy="1592270"/>
            </a:xfrm>
            <a:custGeom>
              <a:avLst/>
              <a:gdLst/>
              <a:ahLst/>
              <a:cxnLst/>
              <a:rect l="l" t="t" r="r" b="b"/>
              <a:pathLst>
                <a:path w="3201293" h="1592270">
                  <a:moveTo>
                    <a:pt x="0" y="0"/>
                  </a:moveTo>
                  <a:lnTo>
                    <a:pt x="3201293" y="0"/>
                  </a:lnTo>
                  <a:lnTo>
                    <a:pt x="3201293" y="1592270"/>
                  </a:lnTo>
                  <a:lnTo>
                    <a:pt x="0" y="15922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08619" b="-130708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99"/>
              <a:ext cx="16352295" cy="14114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347"/>
                </a:lnSpc>
              </a:pPr>
              <a:r>
                <a:rPr lang="en-US" sz="6122">
                  <a:solidFill>
                    <a:srgbClr val="1C1F68"/>
                  </a:solidFill>
                  <a:latin typeface="Agrandir Grand"/>
                  <a:ea typeface="Agrandir Grand"/>
                  <a:cs typeface="Agrandir Grand"/>
                  <a:sym typeface="Agrandir Grand"/>
                </a:rPr>
                <a:t>Thurrock         Connect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623004" y="3661370"/>
            <a:ext cx="6147457" cy="671252"/>
            <a:chOff x="0" y="0"/>
            <a:chExt cx="1619083" cy="17679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619083" cy="176791"/>
            </a:xfrm>
            <a:custGeom>
              <a:avLst/>
              <a:gdLst/>
              <a:ahLst/>
              <a:cxnLst/>
              <a:rect l="l" t="t" r="r" b="b"/>
              <a:pathLst>
                <a:path w="1619083" h="176791">
                  <a:moveTo>
                    <a:pt x="0" y="0"/>
                  </a:moveTo>
                  <a:lnTo>
                    <a:pt x="1619083" y="0"/>
                  </a:lnTo>
                  <a:lnTo>
                    <a:pt x="1619083" y="176791"/>
                  </a:lnTo>
                  <a:lnTo>
                    <a:pt x="0" y="176791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1619083" cy="2339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What will funding cover?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4205680" y="2582552"/>
            <a:ext cx="9351578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1C1F68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Funding for Equipment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623004" y="4520440"/>
            <a:ext cx="6676657" cy="2590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5" lvl="1" indent="-323848" algn="l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1C1F68"/>
                </a:solidFill>
                <a:latin typeface="Canva Sans"/>
                <a:ea typeface="Canva Sans"/>
                <a:cs typeface="Canva Sans"/>
                <a:sym typeface="Canva Sans"/>
              </a:rPr>
              <a:t>Equipment for staff/org</a:t>
            </a:r>
          </a:p>
          <a:p>
            <a:pPr marL="647695" lvl="1" indent="-323848" algn="l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1C1F68"/>
                </a:solidFill>
                <a:latin typeface="Canva Sans"/>
                <a:ea typeface="Canva Sans"/>
                <a:cs typeface="Canva Sans"/>
                <a:sym typeface="Canva Sans"/>
              </a:rPr>
              <a:t>Equipment for outreach, work with clients</a:t>
            </a:r>
          </a:p>
          <a:p>
            <a:pPr marL="647695" lvl="1" indent="-323848" algn="l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1C1F68"/>
                </a:solidFill>
                <a:latin typeface="Canva Sans"/>
                <a:ea typeface="Canva Sans"/>
                <a:cs typeface="Canva Sans"/>
                <a:sym typeface="Canva Sans"/>
              </a:rPr>
              <a:t>Equipment for training</a:t>
            </a:r>
          </a:p>
          <a:p>
            <a:pPr algn="l">
              <a:lnSpc>
                <a:spcPts val="4199"/>
              </a:lnSpc>
            </a:pPr>
            <a:endParaRPr lang="en-US" sz="2999">
              <a:solidFill>
                <a:srgbClr val="1C1F68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842333" y="8038930"/>
            <a:ext cx="6676657" cy="1019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5" lvl="1" indent="-323848" algn="l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1C1F68"/>
                </a:solidFill>
                <a:latin typeface="Canva Sans"/>
                <a:ea typeface="Canva Sans"/>
                <a:cs typeface="Canva Sans"/>
                <a:sym typeface="Canva Sans"/>
              </a:rPr>
              <a:t>Retrospective spends</a:t>
            </a:r>
          </a:p>
          <a:p>
            <a:pPr marL="647695" lvl="1" indent="-323848" algn="l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1C1F68"/>
                </a:solidFill>
                <a:latin typeface="Canva Sans"/>
                <a:ea typeface="Canva Sans"/>
                <a:cs typeface="Canva Sans"/>
                <a:sym typeface="Canva Sans"/>
              </a:rPr>
              <a:t>Internet provider costs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351734" y="4520440"/>
            <a:ext cx="6676657" cy="2066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5" lvl="1" indent="-323848" algn="l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1C1F68"/>
                </a:solidFill>
                <a:latin typeface="Canva Sans"/>
                <a:ea typeface="Canva Sans"/>
                <a:cs typeface="Canva Sans"/>
                <a:sym typeface="Canva Sans"/>
              </a:rPr>
              <a:t>Thurrock CVS Member</a:t>
            </a:r>
          </a:p>
          <a:p>
            <a:pPr marL="647695" lvl="1" indent="-323848" algn="l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1C1F68"/>
                </a:solidFill>
                <a:latin typeface="Canva Sans"/>
                <a:ea typeface="Canva Sans"/>
                <a:cs typeface="Canva Sans"/>
                <a:sym typeface="Canva Sans"/>
              </a:rPr>
              <a:t>5-20% Match Funding (£)</a:t>
            </a:r>
          </a:p>
          <a:p>
            <a:pPr marL="647695" lvl="1" indent="-323848" algn="l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1C1F68"/>
                </a:solidFill>
                <a:latin typeface="Canva Sans"/>
                <a:ea typeface="Canva Sans"/>
                <a:cs typeface="Canva Sans"/>
                <a:sym typeface="Canva Sans"/>
              </a:rPr>
              <a:t>Operating in Thurrock for at least 12 months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2623004" y="7177178"/>
            <a:ext cx="6147457" cy="671252"/>
            <a:chOff x="0" y="0"/>
            <a:chExt cx="1619083" cy="17679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619083" cy="176791"/>
            </a:xfrm>
            <a:custGeom>
              <a:avLst/>
              <a:gdLst/>
              <a:ahLst/>
              <a:cxnLst/>
              <a:rect l="l" t="t" r="r" b="b"/>
              <a:pathLst>
                <a:path w="1619083" h="176791">
                  <a:moveTo>
                    <a:pt x="0" y="0"/>
                  </a:moveTo>
                  <a:lnTo>
                    <a:pt x="1619083" y="0"/>
                  </a:lnTo>
                  <a:lnTo>
                    <a:pt x="1619083" y="176791"/>
                  </a:lnTo>
                  <a:lnTo>
                    <a:pt x="0" y="176791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57150"/>
              <a:ext cx="1619083" cy="2339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What will funding not cover?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0351734" y="3661370"/>
            <a:ext cx="6147457" cy="671252"/>
            <a:chOff x="0" y="0"/>
            <a:chExt cx="1619083" cy="176791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619083" cy="176791"/>
            </a:xfrm>
            <a:custGeom>
              <a:avLst/>
              <a:gdLst/>
              <a:ahLst/>
              <a:cxnLst/>
              <a:rect l="l" t="t" r="r" b="b"/>
              <a:pathLst>
                <a:path w="1619083" h="176791">
                  <a:moveTo>
                    <a:pt x="0" y="0"/>
                  </a:moveTo>
                  <a:lnTo>
                    <a:pt x="1619083" y="0"/>
                  </a:lnTo>
                  <a:lnTo>
                    <a:pt x="1619083" y="176791"/>
                  </a:lnTo>
                  <a:lnTo>
                    <a:pt x="0" y="176791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57150"/>
              <a:ext cx="1619083" cy="2339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Criteria?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0351734" y="7177178"/>
            <a:ext cx="6147457" cy="671252"/>
            <a:chOff x="0" y="0"/>
            <a:chExt cx="1619083" cy="176791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619083" cy="176791"/>
            </a:xfrm>
            <a:custGeom>
              <a:avLst/>
              <a:gdLst/>
              <a:ahLst/>
              <a:cxnLst/>
              <a:rect l="l" t="t" r="r" b="b"/>
              <a:pathLst>
                <a:path w="1619083" h="176791">
                  <a:moveTo>
                    <a:pt x="0" y="0"/>
                  </a:moveTo>
                  <a:lnTo>
                    <a:pt x="1619083" y="0"/>
                  </a:lnTo>
                  <a:lnTo>
                    <a:pt x="1619083" y="176791"/>
                  </a:lnTo>
                  <a:lnTo>
                    <a:pt x="0" y="176791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57150"/>
              <a:ext cx="1619083" cy="2339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Types of Equipment</a:t>
              </a:r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10472285" y="8038930"/>
            <a:ext cx="6676657" cy="1543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5" lvl="1" indent="-323848" algn="l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1C1F68"/>
                </a:solidFill>
                <a:latin typeface="Canva Sans"/>
                <a:ea typeface="Canva Sans"/>
                <a:cs typeface="Canva Sans"/>
                <a:sym typeface="Canva Sans"/>
              </a:rPr>
              <a:t>Laptops</a:t>
            </a:r>
          </a:p>
          <a:p>
            <a:pPr marL="647695" lvl="1" indent="-323848" algn="l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1C1F68"/>
                </a:solidFill>
                <a:latin typeface="Canva Sans"/>
                <a:ea typeface="Canva Sans"/>
                <a:cs typeface="Canva Sans"/>
                <a:sym typeface="Canva Sans"/>
              </a:rPr>
              <a:t>Desktops</a:t>
            </a:r>
          </a:p>
          <a:p>
            <a:pPr marL="647695" lvl="1" indent="-323848" algn="l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1C1F68"/>
                </a:solidFill>
                <a:latin typeface="Canva Sans"/>
                <a:ea typeface="Canva Sans"/>
                <a:cs typeface="Canva Sans"/>
                <a:sym typeface="Canva Sans"/>
              </a:rPr>
              <a:t>Tablets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1096</Words>
  <Application>Microsoft Office PowerPoint</Application>
  <PresentationFormat>Custom</PresentationFormat>
  <Paragraphs>227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Poppins Medium</vt:lpstr>
      <vt:lpstr>Poppins Ultra-Bold</vt:lpstr>
      <vt:lpstr>Arial</vt:lpstr>
      <vt:lpstr>Calibri</vt:lpstr>
      <vt:lpstr>Poppins</vt:lpstr>
      <vt:lpstr>Agrandir Grand</vt:lpstr>
      <vt:lpstr>Canva Sans</vt:lpstr>
      <vt:lpstr>Aurora</vt:lpstr>
      <vt:lpstr>Poppins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Thurrock Connect</dc:title>
  <dc:creator>Amanda Sweeney</dc:creator>
  <cp:lastModifiedBy>David Sweeney</cp:lastModifiedBy>
  <cp:revision>2</cp:revision>
  <dcterms:created xsi:type="dcterms:W3CDTF">2006-08-16T00:00:00Z</dcterms:created>
  <dcterms:modified xsi:type="dcterms:W3CDTF">2024-07-16T12:08:25Z</dcterms:modified>
  <dc:identifier>DAGI2gcQJuQ</dc:identifier>
</cp:coreProperties>
</file>